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 id="2147483779" r:id="rId5"/>
  </p:sldMasterIdLst>
  <p:notesMasterIdLst>
    <p:notesMasterId r:id="rId37"/>
  </p:notesMasterIdLst>
  <p:handoutMasterIdLst>
    <p:handoutMasterId r:id="rId38"/>
  </p:handoutMasterIdLst>
  <p:sldIdLst>
    <p:sldId id="256" r:id="rId6"/>
    <p:sldId id="307" r:id="rId7"/>
    <p:sldId id="308" r:id="rId8"/>
    <p:sldId id="309" r:id="rId9"/>
    <p:sldId id="310" r:id="rId10"/>
    <p:sldId id="311" r:id="rId11"/>
    <p:sldId id="312" r:id="rId12"/>
    <p:sldId id="313" r:id="rId13"/>
    <p:sldId id="273" r:id="rId14"/>
    <p:sldId id="272" r:id="rId15"/>
    <p:sldId id="259" r:id="rId16"/>
    <p:sldId id="305" r:id="rId17"/>
    <p:sldId id="306"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264" r:id="rId31"/>
    <p:sldId id="279" r:id="rId32"/>
    <p:sldId id="283" r:id="rId33"/>
    <p:sldId id="288" r:id="rId34"/>
    <p:sldId id="284" r:id="rId35"/>
    <p:sldId id="292" r:id="rId36"/>
  </p:sldIdLst>
  <p:sldSz cx="9144000" cy="6858000" type="screen4x3"/>
  <p:notesSz cx="9144000" cy="6858000"/>
  <p:defaultTextStyle>
    <a:defPPr lvl="0">
      <a:defRPr lang="it-IT"/>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vati Luigi" initials="SL" lastIdx="1" clrIdx="0">
    <p:extLst>
      <p:ext uri="{19B8F6BF-5375-455C-9EA6-DF929625EA0E}">
        <p15:presenceInfo xmlns:p15="http://schemas.microsoft.com/office/powerpoint/2012/main" userId="S-1-5-21-1945559555-2018601344-508459032-5625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73D3A-8403-498A-9E5A-B4CBD49A3B19}" v="28" dt="2019-12-19T18:12:55.17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063" autoAdjust="0"/>
  </p:normalViewPr>
  <p:slideViewPr>
    <p:cSldViewPr>
      <p:cViewPr varScale="1">
        <p:scale>
          <a:sx n="63" d="100"/>
          <a:sy n="63" d="100"/>
        </p:scale>
        <p:origin x="1468" y="6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08034B32\Users\sfioravanti\Documents\REIRDC\Report%2009102019\Dati%20per%20slide%20C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08034B32\Users\sfioravanti\Documents\REIRDC\REPORT%2009102019\Dati%20per%20slide%20C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06612331353324E-2"/>
          <c:y val="6.5816833610146716E-2"/>
          <c:w val="0.44061794907215535"/>
          <c:h val="0.85604934457483006"/>
        </c:manualLayout>
      </c:layout>
      <c:barChart>
        <c:barDir val="col"/>
        <c:grouping val="stacked"/>
        <c:varyColors val="0"/>
        <c:ser>
          <c:idx val="0"/>
          <c:order val="0"/>
          <c:tx>
            <c:strRef>
              <c:f>Foglio1!$B$2</c:f>
              <c:strCache>
                <c:ptCount val="1"/>
                <c:pt idx="0">
                  <c:v>Dati aggiornati all'8 ottobre 2019</c:v>
                </c:pt>
              </c:strCache>
            </c:strRef>
          </c:tx>
          <c:spPr>
            <a:gradFill>
              <a:gsLst>
                <a:gs pos="0">
                  <a:schemeClr val="accent2">
                    <a:lumMod val="50000"/>
                  </a:schemeClr>
                </a:gs>
                <a:gs pos="50000">
                  <a:schemeClr val="accent2">
                    <a:lumMod val="60000"/>
                    <a:lumOff val="40000"/>
                  </a:schemeClr>
                </a:gs>
                <a:gs pos="100000">
                  <a:schemeClr val="accent2">
                    <a:lumMod val="50000"/>
                  </a:schemeClr>
                </a:gs>
              </a:gsLst>
              <a:lin ang="10800000" scaled="1"/>
            </a:gradFill>
          </c:spPr>
          <c:invertIfNegative val="0"/>
          <c:dLbls>
            <c:spPr>
              <a:noFill/>
              <a:ln>
                <a:noFill/>
              </a:ln>
              <a:effectLst/>
            </c:spPr>
            <c:txPr>
              <a:bodyPr/>
              <a:lstStyle/>
              <a:p>
                <a:pPr>
                  <a:defRPr b="1"/>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Foglio1!$A$4</c:f>
              <c:strCache>
                <c:ptCount val="1"/>
                <c:pt idx="0">
                  <c:v>Nuclei percettori di RdC/PdC</c:v>
                </c:pt>
              </c:strCache>
            </c:strRef>
          </c:cat>
          <c:val>
            <c:numRef>
              <c:f>Foglio1!$B$4</c:f>
              <c:numCache>
                <c:formatCode>0%</c:formatCode>
                <c:ptCount val="1"/>
                <c:pt idx="0">
                  <c:v>0.8177964743589744</c:v>
                </c:pt>
              </c:numCache>
            </c:numRef>
          </c:val>
          <c:extLst>
            <c:ext xmlns:c16="http://schemas.microsoft.com/office/drawing/2014/chart" uri="{C3380CC4-5D6E-409C-BE32-E72D297353CC}">
              <c16:uniqueId val="{00000000-78DA-46E3-AF80-733C10510119}"/>
            </c:ext>
          </c:extLst>
        </c:ser>
        <c:ser>
          <c:idx val="1"/>
          <c:order val="1"/>
          <c:tx>
            <c:strRef>
              <c:f>Foglio1!$C$2</c:f>
              <c:strCache>
                <c:ptCount val="1"/>
                <c:pt idx="0">
                  <c:v>Stima INPS a dicembre 2019</c:v>
                </c:pt>
              </c:strCache>
            </c:strRef>
          </c:tx>
          <c:spPr>
            <a:gradFill>
              <a:gsLst>
                <a:gs pos="0">
                  <a:schemeClr val="accent6"/>
                </a:gs>
                <a:gs pos="50000">
                  <a:schemeClr val="accent6">
                    <a:lumMod val="20000"/>
                    <a:lumOff val="80000"/>
                  </a:schemeClr>
                </a:gs>
                <a:gs pos="100000">
                  <a:schemeClr val="accent6"/>
                </a:gs>
              </a:gsLst>
              <a:lin ang="10800000" scaled="1"/>
            </a:gradFill>
          </c:spPr>
          <c:invertIfNegative val="0"/>
          <c:dLbls>
            <c:dLbl>
              <c:idx val="0"/>
              <c:tx>
                <c:rich>
                  <a:bodyPr/>
                  <a:lstStyle/>
                  <a:p>
                    <a:r>
                      <a:rPr lang="en-US" b="1"/>
                      <a:t>97%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DA-46E3-AF80-733C10510119}"/>
                </c:ext>
              </c:extLst>
            </c:dLbl>
            <c:spPr>
              <a:noFill/>
              <a:ln>
                <a:noFill/>
              </a:ln>
              <a:effectLst/>
            </c:spPr>
            <c:txPr>
              <a:bodyPr/>
              <a:lstStyle/>
              <a:p>
                <a:pPr>
                  <a:defRPr b="1"/>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Foglio1!$A$4</c:f>
              <c:strCache>
                <c:ptCount val="1"/>
                <c:pt idx="0">
                  <c:v>Nuclei percettori di RdC/PdC</c:v>
                </c:pt>
              </c:strCache>
            </c:strRef>
          </c:cat>
          <c:val>
            <c:numRef>
              <c:f>Foglio1!$C$4</c:f>
              <c:numCache>
                <c:formatCode>0%</c:formatCode>
                <c:ptCount val="1"/>
                <c:pt idx="0">
                  <c:v>0.15415865384615385</c:v>
                </c:pt>
              </c:numCache>
            </c:numRef>
          </c:val>
          <c:extLst>
            <c:ext xmlns:c16="http://schemas.microsoft.com/office/drawing/2014/chart" uri="{C3380CC4-5D6E-409C-BE32-E72D297353CC}">
              <c16:uniqueId val="{00000002-78DA-46E3-AF80-733C10510119}"/>
            </c:ext>
          </c:extLst>
        </c:ser>
        <c:ser>
          <c:idx val="2"/>
          <c:order val="2"/>
          <c:tx>
            <c:strRef>
              <c:f>Foglio1!$D$2</c:f>
              <c:strCache>
                <c:ptCount val="1"/>
                <c:pt idx="0">
                  <c:v>Dato Relazione Tecnica per l'anno 2019</c:v>
                </c:pt>
              </c:strCache>
            </c:strRef>
          </c:tx>
          <c:spPr>
            <a:gradFill flip="none" rotWithShape="1">
              <a:gsLst>
                <a:gs pos="0">
                  <a:srgbClr val="92D050"/>
                </a:gs>
                <a:gs pos="50000">
                  <a:schemeClr val="accent3">
                    <a:lumMod val="40000"/>
                    <a:lumOff val="60000"/>
                  </a:schemeClr>
                </a:gs>
                <a:gs pos="100000">
                  <a:srgbClr val="92D050"/>
                </a:gs>
              </a:gsLst>
              <a:lin ang="10800000" scaled="1"/>
              <a:tileRect/>
            </a:gradFill>
          </c:spPr>
          <c:invertIfNegative val="0"/>
          <c:cat>
            <c:strRef>
              <c:f>Foglio1!$A$4</c:f>
              <c:strCache>
                <c:ptCount val="1"/>
                <c:pt idx="0">
                  <c:v>Nuclei percettori di RdC/PdC</c:v>
                </c:pt>
              </c:strCache>
            </c:strRef>
          </c:cat>
          <c:val>
            <c:numRef>
              <c:f>Foglio1!$D$4</c:f>
              <c:numCache>
                <c:formatCode>0%</c:formatCode>
                <c:ptCount val="1"/>
                <c:pt idx="0">
                  <c:v>2.8044871794871796E-2</c:v>
                </c:pt>
              </c:numCache>
            </c:numRef>
          </c:val>
          <c:extLst>
            <c:ext xmlns:c16="http://schemas.microsoft.com/office/drawing/2014/chart" uri="{C3380CC4-5D6E-409C-BE32-E72D297353CC}">
              <c16:uniqueId val="{00000003-78DA-46E3-AF80-733C10510119}"/>
            </c:ext>
          </c:extLst>
        </c:ser>
        <c:dLbls>
          <c:showLegendKey val="0"/>
          <c:showVal val="0"/>
          <c:showCatName val="0"/>
          <c:showSerName val="0"/>
          <c:showPercent val="0"/>
          <c:showBubbleSize val="0"/>
        </c:dLbls>
        <c:gapWidth val="150"/>
        <c:overlap val="100"/>
        <c:axId val="165467832"/>
        <c:axId val="165468224"/>
      </c:barChart>
      <c:catAx>
        <c:axId val="165467832"/>
        <c:scaling>
          <c:orientation val="minMax"/>
        </c:scaling>
        <c:delete val="0"/>
        <c:axPos val="b"/>
        <c:numFmt formatCode="General" sourceLinked="0"/>
        <c:majorTickMark val="out"/>
        <c:minorTickMark val="none"/>
        <c:tickLblPos val="nextTo"/>
        <c:txPr>
          <a:bodyPr/>
          <a:lstStyle/>
          <a:p>
            <a:pPr>
              <a:defRPr b="1"/>
            </a:pPr>
            <a:endParaRPr lang="it-IT"/>
          </a:p>
        </c:txPr>
        <c:crossAx val="165468224"/>
        <c:crosses val="autoZero"/>
        <c:auto val="1"/>
        <c:lblAlgn val="ctr"/>
        <c:lblOffset val="100"/>
        <c:noMultiLvlLbl val="0"/>
      </c:catAx>
      <c:valAx>
        <c:axId val="165468224"/>
        <c:scaling>
          <c:orientation val="minMax"/>
          <c:max val="1"/>
        </c:scaling>
        <c:delete val="0"/>
        <c:axPos val="l"/>
        <c:majorGridlines>
          <c:spPr>
            <a:ln>
              <a:solidFill>
                <a:schemeClr val="bg1">
                  <a:lumMod val="75000"/>
                </a:schemeClr>
              </a:solidFill>
            </a:ln>
          </c:spPr>
        </c:majorGridlines>
        <c:numFmt formatCode="0%" sourceLinked="1"/>
        <c:majorTickMark val="out"/>
        <c:minorTickMark val="none"/>
        <c:tickLblPos val="nextTo"/>
        <c:crossAx val="165467832"/>
        <c:crosses val="autoZero"/>
        <c:crossBetween val="between"/>
        <c:majorUnit val="0.25"/>
      </c:valAx>
    </c:plotArea>
    <c:plotVisOnly val="1"/>
    <c:dispBlanksAs val="gap"/>
    <c:showDLblsOverMax val="0"/>
  </c:chart>
  <c:spPr>
    <a:ln>
      <a:solidFill>
        <a:schemeClr val="accent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r>
              <a:rPr lang="it-IT" sz="900" b="1" i="0" baseline="0" dirty="0">
                <a:effectLst/>
              </a:rPr>
              <a:t>Nuclei percettori di </a:t>
            </a:r>
            <a:r>
              <a:rPr lang="it-IT" sz="900" b="1" i="0" baseline="0" dirty="0" err="1">
                <a:effectLst/>
              </a:rPr>
              <a:t>RdC</a:t>
            </a:r>
            <a:r>
              <a:rPr lang="it-IT" sz="900" b="1" i="0" baseline="0" dirty="0">
                <a:effectLst/>
              </a:rPr>
              <a:t>/</a:t>
            </a:r>
            <a:r>
              <a:rPr lang="it-IT" sz="900" b="1" i="0" baseline="0" dirty="0" err="1">
                <a:effectLst/>
              </a:rPr>
              <a:t>PdC</a:t>
            </a:r>
            <a:r>
              <a:rPr lang="it-IT" sz="900" b="1" i="0" baseline="0" dirty="0">
                <a:effectLst/>
              </a:rPr>
              <a:t> al netto dei decaduti per numero dei componenti</a:t>
            </a:r>
            <a:endParaRPr lang="it-IT" sz="900" b="1" dirty="0">
              <a:effectLst/>
            </a:endParaRPr>
          </a:p>
        </c:rich>
      </c:tx>
      <c:layout>
        <c:manualLayout>
          <c:xMode val="edge"/>
          <c:yMode val="edge"/>
          <c:x val="0.12247013285034879"/>
          <c:y val="0"/>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6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9"/>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A39-4DB6-AD92-7A200710027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A39-4DB6-AD92-7A200710027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A39-4DB6-AD92-7A200710027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A39-4DB6-AD92-7A200710027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A39-4DB6-AD92-7A200710027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A39-4DB6-AD92-7A200710027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'Tavola 6'!$B$3:$G$3</c:f>
              <c:strCache>
                <c:ptCount val="6"/>
                <c:pt idx="0">
                  <c:v>1</c:v>
                </c:pt>
                <c:pt idx="1">
                  <c:v>2</c:v>
                </c:pt>
                <c:pt idx="2">
                  <c:v>3</c:v>
                </c:pt>
                <c:pt idx="3">
                  <c:v>4</c:v>
                </c:pt>
                <c:pt idx="4">
                  <c:v>5</c:v>
                </c:pt>
                <c:pt idx="5">
                  <c:v>6 e più</c:v>
                </c:pt>
              </c:strCache>
            </c:strRef>
          </c:cat>
          <c:val>
            <c:numRef>
              <c:f>'Tavola 6'!$B$11:$G$11</c:f>
              <c:numCache>
                <c:formatCode>_-* #,##0_-;\-* #,##0_-;_-* "-"??_-;_-@_-</c:formatCode>
                <c:ptCount val="6"/>
                <c:pt idx="0">
                  <c:v>394431</c:v>
                </c:pt>
                <c:pt idx="1">
                  <c:v>202750</c:v>
                </c:pt>
                <c:pt idx="2">
                  <c:v>172175</c:v>
                </c:pt>
                <c:pt idx="3">
                  <c:v>143520</c:v>
                </c:pt>
                <c:pt idx="4">
                  <c:v>66947</c:v>
                </c:pt>
                <c:pt idx="5">
                  <c:v>34606</c:v>
                </c:pt>
              </c:numCache>
            </c:numRef>
          </c:val>
          <c:extLst>
            <c:ext xmlns:c16="http://schemas.microsoft.com/office/drawing/2014/chart" uri="{C3380CC4-5D6E-409C-BE32-E72D297353CC}">
              <c16:uniqueId val="{0000000C-9A39-4DB6-AD92-7A200710027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Distribuzione mensile dei nuclei percettori di ReI e RdC/PdC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v>Rei</c:v>
          </c:tx>
          <c:spPr>
            <a:solidFill>
              <a:schemeClr val="accent1"/>
            </a:solidFill>
            <a:ln>
              <a:noFill/>
            </a:ln>
            <a:effectLst/>
            <a:sp3d/>
          </c:spPr>
          <c:invertIfNegative val="0"/>
          <c:cat>
            <c:strRef>
              <c:f>'Tavola 7'!$A$4:$A$26</c:f>
              <c:strCache>
                <c:ptCount val="23"/>
                <c:pt idx="0">
                  <c:v>Gennaio 2018</c:v>
                </c:pt>
                <c:pt idx="1">
                  <c:v>Febbraio 2018</c:v>
                </c:pt>
                <c:pt idx="2">
                  <c:v>Marzo 2018</c:v>
                </c:pt>
                <c:pt idx="3">
                  <c:v>Aprile 2018</c:v>
                </c:pt>
                <c:pt idx="4">
                  <c:v>Maggio 2018</c:v>
                </c:pt>
                <c:pt idx="5">
                  <c:v>Giugno 2018</c:v>
                </c:pt>
                <c:pt idx="6">
                  <c:v>Luglio 2018</c:v>
                </c:pt>
                <c:pt idx="7">
                  <c:v>Agosto 2018</c:v>
                </c:pt>
                <c:pt idx="8">
                  <c:v>Settembre 2018</c:v>
                </c:pt>
                <c:pt idx="9">
                  <c:v>Ottobre 2018</c:v>
                </c:pt>
                <c:pt idx="10">
                  <c:v>Novembre 2018</c:v>
                </c:pt>
                <c:pt idx="11">
                  <c:v>Dicembre 2018</c:v>
                </c:pt>
                <c:pt idx="12">
                  <c:v>Gennaio 2019</c:v>
                </c:pt>
                <c:pt idx="13">
                  <c:v>Febbraio 2019</c:v>
                </c:pt>
                <c:pt idx="14">
                  <c:v>Marzo 2019</c:v>
                </c:pt>
                <c:pt idx="15">
                  <c:v>Aprile 2019</c:v>
                </c:pt>
                <c:pt idx="16">
                  <c:v>Maggio 2019</c:v>
                </c:pt>
                <c:pt idx="17">
                  <c:v>Giugno 2019</c:v>
                </c:pt>
                <c:pt idx="18">
                  <c:v>Luglio 2019</c:v>
                </c:pt>
                <c:pt idx="19">
                  <c:v>Agosto 2019</c:v>
                </c:pt>
                <c:pt idx="20">
                  <c:v>Settembre 2019</c:v>
                </c:pt>
                <c:pt idx="21">
                  <c:v>Ottobre 2019</c:v>
                </c:pt>
                <c:pt idx="22">
                  <c:v>Novembre 2019</c:v>
                </c:pt>
              </c:strCache>
            </c:strRef>
          </c:cat>
          <c:val>
            <c:numRef>
              <c:f>'Tavola 7'!$B$4:$B$26</c:f>
              <c:numCache>
                <c:formatCode>_-* #,##0_-;\-* #,##0_-;_-* "-"??_-;_-@_-</c:formatCode>
                <c:ptCount val="23"/>
                <c:pt idx="0">
                  <c:v>82284</c:v>
                </c:pt>
                <c:pt idx="1">
                  <c:v>94364</c:v>
                </c:pt>
                <c:pt idx="2">
                  <c:v>144329</c:v>
                </c:pt>
                <c:pt idx="3">
                  <c:v>184710</c:v>
                </c:pt>
                <c:pt idx="4">
                  <c:v>225705</c:v>
                </c:pt>
                <c:pt idx="5">
                  <c:v>245633</c:v>
                </c:pt>
                <c:pt idx="6">
                  <c:v>278967</c:v>
                </c:pt>
                <c:pt idx="7">
                  <c:v>318131</c:v>
                </c:pt>
                <c:pt idx="8">
                  <c:v>321502</c:v>
                </c:pt>
                <c:pt idx="9">
                  <c:v>337772</c:v>
                </c:pt>
                <c:pt idx="10">
                  <c:v>345191</c:v>
                </c:pt>
                <c:pt idx="11">
                  <c:v>359642</c:v>
                </c:pt>
                <c:pt idx="12">
                  <c:v>350531</c:v>
                </c:pt>
                <c:pt idx="13">
                  <c:v>285718</c:v>
                </c:pt>
                <c:pt idx="14">
                  <c:v>304380</c:v>
                </c:pt>
                <c:pt idx="15">
                  <c:v>165491</c:v>
                </c:pt>
                <c:pt idx="16">
                  <c:v>132593</c:v>
                </c:pt>
                <c:pt idx="17">
                  <c:v>111453</c:v>
                </c:pt>
                <c:pt idx="18">
                  <c:v>92178</c:v>
                </c:pt>
                <c:pt idx="19">
                  <c:v>82255</c:v>
                </c:pt>
                <c:pt idx="20">
                  <c:v>68824</c:v>
                </c:pt>
                <c:pt idx="21">
                  <c:v>56118</c:v>
                </c:pt>
                <c:pt idx="22">
                  <c:v>46337</c:v>
                </c:pt>
              </c:numCache>
            </c:numRef>
          </c:val>
          <c:extLst>
            <c:ext xmlns:c16="http://schemas.microsoft.com/office/drawing/2014/chart" uri="{C3380CC4-5D6E-409C-BE32-E72D297353CC}">
              <c16:uniqueId val="{00000000-0691-4059-AC5B-C2D71CFE8A26}"/>
            </c:ext>
          </c:extLst>
        </c:ser>
        <c:ser>
          <c:idx val="1"/>
          <c:order val="1"/>
          <c:tx>
            <c:v>RdC/PdC</c:v>
          </c:tx>
          <c:spPr>
            <a:solidFill>
              <a:schemeClr val="accent2"/>
            </a:solidFill>
            <a:ln>
              <a:noFill/>
            </a:ln>
            <a:effectLst/>
            <a:sp3d/>
          </c:spPr>
          <c:invertIfNegative val="0"/>
          <c:cat>
            <c:strRef>
              <c:f>'Tavola 7'!$A$4:$A$26</c:f>
              <c:strCache>
                <c:ptCount val="23"/>
                <c:pt idx="0">
                  <c:v>Gennaio 2018</c:v>
                </c:pt>
                <c:pt idx="1">
                  <c:v>Febbraio 2018</c:v>
                </c:pt>
                <c:pt idx="2">
                  <c:v>Marzo 2018</c:v>
                </c:pt>
                <c:pt idx="3">
                  <c:v>Aprile 2018</c:v>
                </c:pt>
                <c:pt idx="4">
                  <c:v>Maggio 2018</c:v>
                </c:pt>
                <c:pt idx="5">
                  <c:v>Giugno 2018</c:v>
                </c:pt>
                <c:pt idx="6">
                  <c:v>Luglio 2018</c:v>
                </c:pt>
                <c:pt idx="7">
                  <c:v>Agosto 2018</c:v>
                </c:pt>
                <c:pt idx="8">
                  <c:v>Settembre 2018</c:v>
                </c:pt>
                <c:pt idx="9">
                  <c:v>Ottobre 2018</c:v>
                </c:pt>
                <c:pt idx="10">
                  <c:v>Novembre 2018</c:v>
                </c:pt>
                <c:pt idx="11">
                  <c:v>Dicembre 2018</c:v>
                </c:pt>
                <c:pt idx="12">
                  <c:v>Gennaio 2019</c:v>
                </c:pt>
                <c:pt idx="13">
                  <c:v>Febbraio 2019</c:v>
                </c:pt>
                <c:pt idx="14">
                  <c:v>Marzo 2019</c:v>
                </c:pt>
                <c:pt idx="15">
                  <c:v>Aprile 2019</c:v>
                </c:pt>
                <c:pt idx="16">
                  <c:v>Maggio 2019</c:v>
                </c:pt>
                <c:pt idx="17">
                  <c:v>Giugno 2019</c:v>
                </c:pt>
                <c:pt idx="18">
                  <c:v>Luglio 2019</c:v>
                </c:pt>
                <c:pt idx="19">
                  <c:v>Agosto 2019</c:v>
                </c:pt>
                <c:pt idx="20">
                  <c:v>Settembre 2019</c:v>
                </c:pt>
                <c:pt idx="21">
                  <c:v>Ottobre 2019</c:v>
                </c:pt>
                <c:pt idx="22">
                  <c:v>Novembre 2019</c:v>
                </c:pt>
              </c:strCache>
            </c:strRef>
          </c:cat>
          <c:val>
            <c:numRef>
              <c:f>'Tavola 7'!$E$4:$E$26</c:f>
              <c:numCache>
                <c:formatCode>General</c:formatCode>
                <c:ptCount val="23"/>
                <c:pt idx="0" formatCode="#,##0_ ;\-#,##0\ ">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formatCode="_-* #,##0_-;\-* #,##0_-;_-* &quot;-&quot;??_-;_-@_-">
                  <c:v>546179</c:v>
                </c:pt>
                <c:pt idx="16" formatCode="_-* #,##0_-;\-* #,##0_-;_-* &quot;-&quot;??_-;_-@_-">
                  <c:v>695547</c:v>
                </c:pt>
                <c:pt idx="17" formatCode="_-* #,##0_-;\-* #,##0_-;_-* &quot;-&quot;??_-;_-@_-">
                  <c:v>813795</c:v>
                </c:pt>
                <c:pt idx="18" formatCode="_-* #,##0_-;\-* #,##0_-;_-* &quot;-&quot;??_-;_-@_-">
                  <c:v>851241</c:v>
                </c:pt>
                <c:pt idx="19" formatCode="_-* #,##0_-;\-* #,##0_-;_-* &quot;-&quot;??_-;_-@_-">
                  <c:v>886459</c:v>
                </c:pt>
                <c:pt idx="20" formatCode="_-* #,##0_-;\-* #,##0_-;_-* &quot;-&quot;??_-;_-@_-">
                  <c:v>890011</c:v>
                </c:pt>
                <c:pt idx="21" formatCode="_-* #,##0_-;\-* #,##0_-;_-* &quot;-&quot;??_-;_-@_-">
                  <c:v>917709</c:v>
                </c:pt>
                <c:pt idx="22" formatCode="_-* #,##0_-;\-* #,##0_-;_-* &quot;-&quot;??_-;_-@_-">
                  <c:v>915777</c:v>
                </c:pt>
              </c:numCache>
            </c:numRef>
          </c:val>
          <c:extLst>
            <c:ext xmlns:c16="http://schemas.microsoft.com/office/drawing/2014/chart" uri="{C3380CC4-5D6E-409C-BE32-E72D297353CC}">
              <c16:uniqueId val="{00000001-0691-4059-AC5B-C2D71CFE8A26}"/>
            </c:ext>
          </c:extLst>
        </c:ser>
        <c:dLbls>
          <c:showLegendKey val="0"/>
          <c:showVal val="0"/>
          <c:showCatName val="0"/>
          <c:showSerName val="0"/>
          <c:showPercent val="0"/>
          <c:showBubbleSize val="0"/>
        </c:dLbls>
        <c:gapWidth val="150"/>
        <c:shape val="box"/>
        <c:axId val="410690912"/>
        <c:axId val="410692224"/>
        <c:axId val="0"/>
      </c:bar3DChart>
      <c:catAx>
        <c:axId val="410690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0692224"/>
        <c:crosses val="autoZero"/>
        <c:auto val="1"/>
        <c:lblAlgn val="ctr"/>
        <c:lblOffset val="100"/>
        <c:noMultiLvlLbl val="0"/>
      </c:catAx>
      <c:valAx>
        <c:axId val="41069222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1069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Distribuzione mensile degli importi medi erogati per Rei e RdC/PdC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v>ReI</c:v>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'Tavola 7'!$A$4:$A$26</c:f>
              <c:strCache>
                <c:ptCount val="23"/>
                <c:pt idx="0">
                  <c:v>Gennaio 2018</c:v>
                </c:pt>
                <c:pt idx="1">
                  <c:v>Febbraio 2018</c:v>
                </c:pt>
                <c:pt idx="2">
                  <c:v>Marzo 2018</c:v>
                </c:pt>
                <c:pt idx="3">
                  <c:v>Aprile 2018</c:v>
                </c:pt>
                <c:pt idx="4">
                  <c:v>Maggio 2018</c:v>
                </c:pt>
                <c:pt idx="5">
                  <c:v>Giugno 2018</c:v>
                </c:pt>
                <c:pt idx="6">
                  <c:v>Luglio 2018</c:v>
                </c:pt>
                <c:pt idx="7">
                  <c:v>Agosto 2018</c:v>
                </c:pt>
                <c:pt idx="8">
                  <c:v>Settembre 2018</c:v>
                </c:pt>
                <c:pt idx="9">
                  <c:v>Ottobre 2018</c:v>
                </c:pt>
                <c:pt idx="10">
                  <c:v>Novembre 2018</c:v>
                </c:pt>
                <c:pt idx="11">
                  <c:v>Dicembre 2018</c:v>
                </c:pt>
                <c:pt idx="12">
                  <c:v>Gennaio 2019</c:v>
                </c:pt>
                <c:pt idx="13">
                  <c:v>Febbraio 2019</c:v>
                </c:pt>
                <c:pt idx="14">
                  <c:v>Marzo 2019</c:v>
                </c:pt>
                <c:pt idx="15">
                  <c:v>Aprile 2019</c:v>
                </c:pt>
                <c:pt idx="16">
                  <c:v>Maggio 2019</c:v>
                </c:pt>
                <c:pt idx="17">
                  <c:v>Giugno 2019</c:v>
                </c:pt>
                <c:pt idx="18">
                  <c:v>Luglio 2019</c:v>
                </c:pt>
                <c:pt idx="19">
                  <c:v>Agosto 2019</c:v>
                </c:pt>
                <c:pt idx="20">
                  <c:v>Settembre 2019</c:v>
                </c:pt>
                <c:pt idx="21">
                  <c:v>Ottobre 2019</c:v>
                </c:pt>
                <c:pt idx="22">
                  <c:v>Novembre 2019</c:v>
                </c:pt>
              </c:strCache>
            </c:strRef>
          </c:cat>
          <c:val>
            <c:numRef>
              <c:f>'Tavola 7'!$D$4:$D$26</c:f>
              <c:numCache>
                <c:formatCode>_(* #,##0.00_);_(* \(#,##0.00\);_(* "-"??_);_(@_)</c:formatCode>
                <c:ptCount val="23"/>
                <c:pt idx="0">
                  <c:v>297.23573841815858</c:v>
                </c:pt>
                <c:pt idx="1">
                  <c:v>309.31960260268607</c:v>
                </c:pt>
                <c:pt idx="2">
                  <c:v>307.93961262116557</c:v>
                </c:pt>
                <c:pt idx="3">
                  <c:v>305.19241659899677</c:v>
                </c:pt>
                <c:pt idx="4">
                  <c:v>310.93879581755812</c:v>
                </c:pt>
                <c:pt idx="5">
                  <c:v>309.07821835829259</c:v>
                </c:pt>
                <c:pt idx="6">
                  <c:v>300.21618302524394</c:v>
                </c:pt>
                <c:pt idx="7">
                  <c:v>295.05294724501471</c:v>
                </c:pt>
                <c:pt idx="8">
                  <c:v>289.85696045437902</c:v>
                </c:pt>
                <c:pt idx="9">
                  <c:v>286.88682445556219</c:v>
                </c:pt>
                <c:pt idx="10">
                  <c:v>281.76581194180835</c:v>
                </c:pt>
                <c:pt idx="11">
                  <c:v>281.21122855507684</c:v>
                </c:pt>
                <c:pt idx="12">
                  <c:v>282.78237345627952</c:v>
                </c:pt>
                <c:pt idx="13">
                  <c:v>284.7136180779703</c:v>
                </c:pt>
                <c:pt idx="14">
                  <c:v>281.4674732899735</c:v>
                </c:pt>
                <c:pt idx="15">
                  <c:v>300.091604316847</c:v>
                </c:pt>
                <c:pt idx="16">
                  <c:v>299.31979742519422</c:v>
                </c:pt>
                <c:pt idx="17">
                  <c:v>303.21265071374609</c:v>
                </c:pt>
                <c:pt idx="18">
                  <c:v>299.9555291935103</c:v>
                </c:pt>
                <c:pt idx="19">
                  <c:v>303.94474974165121</c:v>
                </c:pt>
                <c:pt idx="20">
                  <c:v>295.53911818551194</c:v>
                </c:pt>
                <c:pt idx="21">
                  <c:v>292.47839391995035</c:v>
                </c:pt>
                <c:pt idx="22">
                  <c:v>288.94657962319184</c:v>
                </c:pt>
              </c:numCache>
            </c:numRef>
          </c:val>
          <c:extLst>
            <c:ext xmlns:c16="http://schemas.microsoft.com/office/drawing/2014/chart" uri="{C3380CC4-5D6E-409C-BE32-E72D297353CC}">
              <c16:uniqueId val="{00000000-47CA-4C66-A9DE-D34C946E4E54}"/>
            </c:ext>
          </c:extLst>
        </c:ser>
        <c:ser>
          <c:idx val="1"/>
          <c:order val="1"/>
          <c:tx>
            <c:v>RdC/PdC</c:v>
          </c:tx>
          <c:spPr>
            <a:solidFill>
              <a:schemeClr val="accent2"/>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47CA-4C66-A9DE-D34C946E4E54}"/>
                </c:ext>
              </c:extLst>
            </c:dLbl>
            <c:dLbl>
              <c:idx val="1"/>
              <c:delete val="1"/>
              <c:extLst>
                <c:ext xmlns:c15="http://schemas.microsoft.com/office/drawing/2012/chart" uri="{CE6537A1-D6FC-4f65-9D91-7224C49458BB}"/>
                <c:ext xmlns:c16="http://schemas.microsoft.com/office/drawing/2014/chart" uri="{C3380CC4-5D6E-409C-BE32-E72D297353CC}">
                  <c16:uniqueId val="{0000000F-47CA-4C66-A9DE-D34C946E4E54}"/>
                </c:ext>
              </c:extLst>
            </c:dLbl>
            <c:dLbl>
              <c:idx val="2"/>
              <c:delete val="1"/>
              <c:extLst>
                <c:ext xmlns:c15="http://schemas.microsoft.com/office/drawing/2012/chart" uri="{CE6537A1-D6FC-4f65-9D91-7224C49458BB}"/>
                <c:ext xmlns:c16="http://schemas.microsoft.com/office/drawing/2014/chart" uri="{C3380CC4-5D6E-409C-BE32-E72D297353CC}">
                  <c16:uniqueId val="{0000000E-47CA-4C66-A9DE-D34C946E4E54}"/>
                </c:ext>
              </c:extLst>
            </c:dLbl>
            <c:dLbl>
              <c:idx val="3"/>
              <c:delete val="1"/>
              <c:extLst>
                <c:ext xmlns:c15="http://schemas.microsoft.com/office/drawing/2012/chart" uri="{CE6537A1-D6FC-4f65-9D91-7224C49458BB}"/>
                <c:ext xmlns:c16="http://schemas.microsoft.com/office/drawing/2014/chart" uri="{C3380CC4-5D6E-409C-BE32-E72D297353CC}">
                  <c16:uniqueId val="{0000000D-47CA-4C66-A9DE-D34C946E4E54}"/>
                </c:ext>
              </c:extLst>
            </c:dLbl>
            <c:dLbl>
              <c:idx val="4"/>
              <c:delete val="1"/>
              <c:extLst>
                <c:ext xmlns:c15="http://schemas.microsoft.com/office/drawing/2012/chart" uri="{CE6537A1-D6FC-4f65-9D91-7224C49458BB}"/>
                <c:ext xmlns:c16="http://schemas.microsoft.com/office/drawing/2014/chart" uri="{C3380CC4-5D6E-409C-BE32-E72D297353CC}">
                  <c16:uniqueId val="{0000000C-47CA-4C66-A9DE-D34C946E4E54}"/>
                </c:ext>
              </c:extLst>
            </c:dLbl>
            <c:dLbl>
              <c:idx val="5"/>
              <c:delete val="1"/>
              <c:extLst>
                <c:ext xmlns:c15="http://schemas.microsoft.com/office/drawing/2012/chart" uri="{CE6537A1-D6FC-4f65-9D91-7224C49458BB}"/>
                <c:ext xmlns:c16="http://schemas.microsoft.com/office/drawing/2014/chart" uri="{C3380CC4-5D6E-409C-BE32-E72D297353CC}">
                  <c16:uniqueId val="{0000000B-47CA-4C66-A9DE-D34C946E4E54}"/>
                </c:ext>
              </c:extLst>
            </c:dLbl>
            <c:dLbl>
              <c:idx val="6"/>
              <c:delete val="1"/>
              <c:extLst>
                <c:ext xmlns:c15="http://schemas.microsoft.com/office/drawing/2012/chart" uri="{CE6537A1-D6FC-4f65-9D91-7224C49458BB}"/>
                <c:ext xmlns:c16="http://schemas.microsoft.com/office/drawing/2014/chart" uri="{C3380CC4-5D6E-409C-BE32-E72D297353CC}">
                  <c16:uniqueId val="{0000000A-47CA-4C66-A9DE-D34C946E4E54}"/>
                </c:ext>
              </c:extLst>
            </c:dLbl>
            <c:dLbl>
              <c:idx val="7"/>
              <c:delete val="1"/>
              <c:extLst>
                <c:ext xmlns:c15="http://schemas.microsoft.com/office/drawing/2012/chart" uri="{CE6537A1-D6FC-4f65-9D91-7224C49458BB}"/>
                <c:ext xmlns:c16="http://schemas.microsoft.com/office/drawing/2014/chart" uri="{C3380CC4-5D6E-409C-BE32-E72D297353CC}">
                  <c16:uniqueId val="{00000009-47CA-4C66-A9DE-D34C946E4E54}"/>
                </c:ext>
              </c:extLst>
            </c:dLbl>
            <c:dLbl>
              <c:idx val="8"/>
              <c:delete val="1"/>
              <c:extLst>
                <c:ext xmlns:c15="http://schemas.microsoft.com/office/drawing/2012/chart" uri="{CE6537A1-D6FC-4f65-9D91-7224C49458BB}"/>
                <c:ext xmlns:c16="http://schemas.microsoft.com/office/drawing/2014/chart" uri="{C3380CC4-5D6E-409C-BE32-E72D297353CC}">
                  <c16:uniqueId val="{00000008-47CA-4C66-A9DE-D34C946E4E54}"/>
                </c:ext>
              </c:extLst>
            </c:dLbl>
            <c:dLbl>
              <c:idx val="9"/>
              <c:delete val="1"/>
              <c:extLst>
                <c:ext xmlns:c15="http://schemas.microsoft.com/office/drawing/2012/chart" uri="{CE6537A1-D6FC-4f65-9D91-7224C49458BB}"/>
                <c:ext xmlns:c16="http://schemas.microsoft.com/office/drawing/2014/chart" uri="{C3380CC4-5D6E-409C-BE32-E72D297353CC}">
                  <c16:uniqueId val="{00000007-47CA-4C66-A9DE-D34C946E4E54}"/>
                </c:ext>
              </c:extLst>
            </c:dLbl>
            <c:dLbl>
              <c:idx val="10"/>
              <c:delete val="1"/>
              <c:extLst>
                <c:ext xmlns:c15="http://schemas.microsoft.com/office/drawing/2012/chart" uri="{CE6537A1-D6FC-4f65-9D91-7224C49458BB}"/>
                <c:ext xmlns:c16="http://schemas.microsoft.com/office/drawing/2014/chart" uri="{C3380CC4-5D6E-409C-BE32-E72D297353CC}">
                  <c16:uniqueId val="{00000006-47CA-4C66-A9DE-D34C946E4E54}"/>
                </c:ext>
              </c:extLst>
            </c:dLbl>
            <c:dLbl>
              <c:idx val="11"/>
              <c:delete val="1"/>
              <c:extLst>
                <c:ext xmlns:c15="http://schemas.microsoft.com/office/drawing/2012/chart" uri="{CE6537A1-D6FC-4f65-9D91-7224C49458BB}"/>
                <c:ext xmlns:c16="http://schemas.microsoft.com/office/drawing/2014/chart" uri="{C3380CC4-5D6E-409C-BE32-E72D297353CC}">
                  <c16:uniqueId val="{00000005-47CA-4C66-A9DE-D34C946E4E54}"/>
                </c:ext>
              </c:extLst>
            </c:dLbl>
            <c:dLbl>
              <c:idx val="12"/>
              <c:delete val="1"/>
              <c:extLst>
                <c:ext xmlns:c15="http://schemas.microsoft.com/office/drawing/2012/chart" uri="{CE6537A1-D6FC-4f65-9D91-7224C49458BB}"/>
                <c:ext xmlns:c16="http://schemas.microsoft.com/office/drawing/2014/chart" uri="{C3380CC4-5D6E-409C-BE32-E72D297353CC}">
                  <c16:uniqueId val="{00000004-47CA-4C66-A9DE-D34C946E4E54}"/>
                </c:ext>
              </c:extLst>
            </c:dLbl>
            <c:dLbl>
              <c:idx val="13"/>
              <c:delete val="1"/>
              <c:extLst>
                <c:ext xmlns:c15="http://schemas.microsoft.com/office/drawing/2012/chart" uri="{CE6537A1-D6FC-4f65-9D91-7224C49458BB}"/>
                <c:ext xmlns:c16="http://schemas.microsoft.com/office/drawing/2014/chart" uri="{C3380CC4-5D6E-409C-BE32-E72D297353CC}">
                  <c16:uniqueId val="{00000003-47CA-4C66-A9DE-D34C946E4E54}"/>
                </c:ext>
              </c:extLst>
            </c:dLbl>
            <c:dLbl>
              <c:idx val="14"/>
              <c:delete val="1"/>
              <c:extLst>
                <c:ext xmlns:c15="http://schemas.microsoft.com/office/drawing/2012/chart" uri="{CE6537A1-D6FC-4f65-9D91-7224C49458BB}"/>
                <c:ext xmlns:c16="http://schemas.microsoft.com/office/drawing/2014/chart" uri="{C3380CC4-5D6E-409C-BE32-E72D297353CC}">
                  <c16:uniqueId val="{00000002-47CA-4C66-A9DE-D34C946E4E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'Tavola 7'!$A$4:$A$26</c:f>
              <c:strCache>
                <c:ptCount val="23"/>
                <c:pt idx="0">
                  <c:v>Gennaio 2018</c:v>
                </c:pt>
                <c:pt idx="1">
                  <c:v>Febbraio 2018</c:v>
                </c:pt>
                <c:pt idx="2">
                  <c:v>Marzo 2018</c:v>
                </c:pt>
                <c:pt idx="3">
                  <c:v>Aprile 2018</c:v>
                </c:pt>
                <c:pt idx="4">
                  <c:v>Maggio 2018</c:v>
                </c:pt>
                <c:pt idx="5">
                  <c:v>Giugno 2018</c:v>
                </c:pt>
                <c:pt idx="6">
                  <c:v>Luglio 2018</c:v>
                </c:pt>
                <c:pt idx="7">
                  <c:v>Agosto 2018</c:v>
                </c:pt>
                <c:pt idx="8">
                  <c:v>Settembre 2018</c:v>
                </c:pt>
                <c:pt idx="9">
                  <c:v>Ottobre 2018</c:v>
                </c:pt>
                <c:pt idx="10">
                  <c:v>Novembre 2018</c:v>
                </c:pt>
                <c:pt idx="11">
                  <c:v>Dicembre 2018</c:v>
                </c:pt>
                <c:pt idx="12">
                  <c:v>Gennaio 2019</c:v>
                </c:pt>
                <c:pt idx="13">
                  <c:v>Febbraio 2019</c:v>
                </c:pt>
                <c:pt idx="14">
                  <c:v>Marzo 2019</c:v>
                </c:pt>
                <c:pt idx="15">
                  <c:v>Aprile 2019</c:v>
                </c:pt>
                <c:pt idx="16">
                  <c:v>Maggio 2019</c:v>
                </c:pt>
                <c:pt idx="17">
                  <c:v>Giugno 2019</c:v>
                </c:pt>
                <c:pt idx="18">
                  <c:v>Luglio 2019</c:v>
                </c:pt>
                <c:pt idx="19">
                  <c:v>Agosto 2019</c:v>
                </c:pt>
                <c:pt idx="20">
                  <c:v>Settembre 2019</c:v>
                </c:pt>
                <c:pt idx="21">
                  <c:v>Ottobre 2019</c:v>
                </c:pt>
                <c:pt idx="22">
                  <c:v>Novembre 2019</c:v>
                </c:pt>
              </c:strCache>
            </c:strRef>
          </c:cat>
          <c:val>
            <c:numRef>
              <c:f>'Tavola 7'!$G$4:$G$26</c:f>
              <c:numCache>
                <c:formatCode>General</c:formatCode>
                <c:ptCount val="23"/>
                <c:pt idx="0" formatCode="#,##0_ ;\-#,##0\ ">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formatCode="_(* #,##0.00_);_(* \(#,##0.00\);_(* &quot;-&quot;??_);_(@_)">
                  <c:v>499.25604552720461</c:v>
                </c:pt>
                <c:pt idx="16" formatCode="_(* #,##0.00_);_(* \(#,##0.00\);_(* &quot;-&quot;??_);_(@_)">
                  <c:v>496.37744129441398</c:v>
                </c:pt>
                <c:pt idx="17" formatCode="_(* #,##0.00_);_(* \(#,##0.00\);_(* &quot;-&quot;??_);_(@_)">
                  <c:v>476.08778074331963</c:v>
                </c:pt>
                <c:pt idx="18" formatCode="_(* #,##0.00_);_(* \(#,##0.00\);_(* &quot;-&quot;??_);_(@_)">
                  <c:v>469.75717745034359</c:v>
                </c:pt>
                <c:pt idx="19" formatCode="_(* #,##0.00_);_(* \(#,##0.00\);_(* &quot;-&quot;??_);_(@_)">
                  <c:v>473.62673136603689</c:v>
                </c:pt>
                <c:pt idx="20" formatCode="_(* #,##0.00_);_(* \(#,##0.00\);_(* &quot;-&quot;??_);_(@_)">
                  <c:v>471.1158902530496</c:v>
                </c:pt>
                <c:pt idx="21" formatCode="_(* #,##0.00_);_(* \(#,##0.00\);_(* &quot;-&quot;??_);_(@_)">
                  <c:v>473.0428050504101</c:v>
                </c:pt>
                <c:pt idx="22" formatCode="_(* #,##0.00_);_(* \(#,##0.00\);_(* &quot;-&quot;??_);_(@_)">
                  <c:v>502.50137258306677</c:v>
                </c:pt>
              </c:numCache>
            </c:numRef>
          </c:val>
          <c:extLst>
            <c:ext xmlns:c16="http://schemas.microsoft.com/office/drawing/2014/chart" uri="{C3380CC4-5D6E-409C-BE32-E72D297353CC}">
              <c16:uniqueId val="{00000001-47CA-4C66-A9DE-D34C946E4E54}"/>
            </c:ext>
          </c:extLst>
        </c:ser>
        <c:dLbls>
          <c:showLegendKey val="0"/>
          <c:showVal val="0"/>
          <c:showCatName val="0"/>
          <c:showSerName val="0"/>
          <c:showPercent val="0"/>
          <c:showBubbleSize val="0"/>
        </c:dLbls>
        <c:gapWidth val="150"/>
        <c:shape val="box"/>
        <c:axId val="509702480"/>
        <c:axId val="509706744"/>
        <c:axId val="0"/>
      </c:bar3DChart>
      <c:catAx>
        <c:axId val="509702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09706744"/>
        <c:crosses val="autoZero"/>
        <c:auto val="1"/>
        <c:lblAlgn val="ctr"/>
        <c:lblOffset val="100"/>
        <c:noMultiLvlLbl val="0"/>
      </c:catAx>
      <c:valAx>
        <c:axId val="509706744"/>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0970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n-lt"/>
              </a:defRPr>
            </a:pPr>
            <a:r>
              <a:rPr lang="it-IT" sz="1600" b="0">
                <a:latin typeface="+mn-lt"/>
                <a:ea typeface="Verdana" panose="020B0604030504040204" pitchFamily="34" charset="0"/>
                <a:cs typeface="Verdana" panose="020B0604030504040204" pitchFamily="34" charset="0"/>
              </a:rPr>
              <a:t> Tasso </a:t>
            </a:r>
            <a:r>
              <a:rPr lang="it-IT" sz="1600" b="0" baseline="0">
                <a:latin typeface="+mn-lt"/>
                <a:ea typeface="Verdana" panose="020B0604030504040204" pitchFamily="34" charset="0"/>
                <a:cs typeface="Verdana" panose="020B0604030504040204" pitchFamily="34" charset="0"/>
              </a:rPr>
              <a:t>di inclusione </a:t>
            </a:r>
          </a:p>
          <a:p>
            <a:pPr>
              <a:defRPr>
                <a:latin typeface="+mn-lt"/>
              </a:defRPr>
            </a:pPr>
            <a:r>
              <a:rPr lang="it-IT" sz="1100" b="0" i="1" baseline="0">
                <a:latin typeface="+mn-lt"/>
                <a:ea typeface="Verdana" panose="020B0604030504040204" pitchFamily="34" charset="0"/>
                <a:cs typeface="Verdana" panose="020B0604030504040204" pitchFamily="34" charset="0"/>
              </a:rPr>
              <a:t>(numero di persone coinvolte ogni 10.000 abitanti)</a:t>
            </a:r>
            <a:endParaRPr lang="it-IT" sz="1100" b="0" i="1">
              <a:latin typeface="+mn-lt"/>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9.472736134661458E-2"/>
          <c:y val="0.11938642718748983"/>
          <c:w val="0.88522763153975237"/>
          <c:h val="0.73458603268506939"/>
        </c:manualLayout>
      </c:layout>
      <c:scatterChart>
        <c:scatterStyle val="lineMarker"/>
        <c:varyColors val="0"/>
        <c:ser>
          <c:idx val="0"/>
          <c:order val="0"/>
          <c:spPr>
            <a:ln w="28575">
              <a:noFill/>
            </a:ln>
          </c:spPr>
          <c:marker>
            <c:spPr>
              <a:solidFill>
                <a:srgbClr val="C00000"/>
              </a:solidFill>
              <a:ln>
                <a:solidFill>
                  <a:srgbClr val="C00000"/>
                </a:solidFill>
              </a:ln>
            </c:spPr>
          </c:marker>
          <c:dPt>
            <c:idx val="20"/>
            <c:marker>
              <c:spPr>
                <a:solidFill>
                  <a:schemeClr val="tx2"/>
                </a:solidFill>
                <a:ln>
                  <a:solidFill>
                    <a:schemeClr val="tx2"/>
                  </a:solidFill>
                </a:ln>
              </c:spPr>
            </c:marker>
            <c:bubble3D val="0"/>
            <c:extLst>
              <c:ext xmlns:c16="http://schemas.microsoft.com/office/drawing/2014/chart" uri="{C3380CC4-5D6E-409C-BE32-E72D297353CC}">
                <c16:uniqueId val="{00000000-AAA1-47AE-B10C-D01B0C9F38D1}"/>
              </c:ext>
            </c:extLst>
          </c:dPt>
          <c:dLbls>
            <c:dLbl>
              <c:idx val="0"/>
              <c:layout>
                <c:manualLayout>
                  <c:x val="-3.6074662419595109E-2"/>
                  <c:y val="-3.0275584650427876E-2"/>
                </c:manualLayout>
              </c:layout>
              <c:tx>
                <c:rich>
                  <a:bodyPr/>
                  <a:lstStyle/>
                  <a:p>
                    <a:r>
                      <a:rPr lang="en-US" sz="800">
                        <a:latin typeface="+mn-lt"/>
                        <a:ea typeface="Verdana" panose="020B0604030504040204" pitchFamily="34" charset="0"/>
                        <a:cs typeface="Verdana" panose="020B0604030504040204" pitchFamily="34" charset="0"/>
                      </a:rPr>
                      <a:t>Piemonte</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A1-47AE-B10C-D01B0C9F38D1}"/>
                </c:ext>
              </c:extLst>
            </c:dLbl>
            <c:dLbl>
              <c:idx val="1"/>
              <c:layout>
                <c:manualLayout>
                  <c:x val="-9.9847599695199393E-2"/>
                  <c:y val="-3.4291331899249169E-2"/>
                </c:manualLayout>
              </c:layout>
              <c:tx>
                <c:rich>
                  <a:bodyPr/>
                  <a:lstStyle/>
                  <a:p>
                    <a:r>
                      <a:rPr lang="en-US" sz="800">
                        <a:latin typeface="+mn-lt"/>
                        <a:ea typeface="Verdana" panose="020B0604030504040204" pitchFamily="34" charset="0"/>
                        <a:cs typeface="Verdana" panose="020B0604030504040204" pitchFamily="34" charset="0"/>
                      </a:rPr>
                      <a:t>Valle d'Aosta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A1-47AE-B10C-D01B0C9F38D1}"/>
                </c:ext>
              </c:extLst>
            </c:dLbl>
            <c:dLbl>
              <c:idx val="2"/>
              <c:layout>
                <c:manualLayout>
                  <c:x val="-8.9818835853887918E-2"/>
                  <c:y val="2.4007947297117935E-3"/>
                </c:manualLayout>
              </c:layout>
              <c:tx>
                <c:rich>
                  <a:bodyPr/>
                  <a:lstStyle/>
                  <a:p>
                    <a:r>
                      <a:rPr lang="en-US" sz="800">
                        <a:latin typeface="+mn-lt"/>
                        <a:ea typeface="Verdana" panose="020B0604030504040204" pitchFamily="34" charset="0"/>
                        <a:cs typeface="Verdana" panose="020B0604030504040204" pitchFamily="34" charset="0"/>
                      </a:rPr>
                      <a:t>Lombardia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A1-47AE-B10C-D01B0C9F38D1}"/>
                </c:ext>
              </c:extLst>
            </c:dLbl>
            <c:dLbl>
              <c:idx val="3"/>
              <c:layout>
                <c:manualLayout>
                  <c:x val="-4.0910969389506349E-2"/>
                  <c:y val="-2.4793594606378224E-2"/>
                </c:manualLayout>
              </c:layout>
              <c:tx>
                <c:rich>
                  <a:bodyPr/>
                  <a:lstStyle/>
                  <a:p>
                    <a:r>
                      <a:rPr lang="en-US" sz="800">
                        <a:latin typeface="+mn-lt"/>
                        <a:ea typeface="Verdana" panose="020B0604030504040204" pitchFamily="34" charset="0"/>
                        <a:cs typeface="Verdana" panose="020B0604030504040204" pitchFamily="34" charset="0"/>
                      </a:rPr>
                      <a:t>Trentino A.A.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A1-47AE-B10C-D01B0C9F38D1}"/>
                </c:ext>
              </c:extLst>
            </c:dLbl>
            <c:dLbl>
              <c:idx val="4"/>
              <c:layout>
                <c:manualLayout>
                  <c:x val="-4.4518600388552126E-2"/>
                  <c:y val="-1.89485033623405E-2"/>
                </c:manualLayout>
              </c:layout>
              <c:tx>
                <c:rich>
                  <a:bodyPr/>
                  <a:lstStyle/>
                  <a:p>
                    <a:r>
                      <a:rPr lang="en-US" sz="800">
                        <a:latin typeface="+mn-lt"/>
                        <a:ea typeface="Verdana" panose="020B0604030504040204" pitchFamily="34" charset="0"/>
                        <a:cs typeface="Verdana" panose="020B0604030504040204" pitchFamily="34" charset="0"/>
                      </a:rPr>
                      <a:t>Veneto</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A1-47AE-B10C-D01B0C9F38D1}"/>
                </c:ext>
              </c:extLst>
            </c:dLbl>
            <c:dLbl>
              <c:idx val="5"/>
              <c:layout>
                <c:manualLayout>
                  <c:x val="1.0808202156944854E-2"/>
                  <c:y val="1.04662020608479E-2"/>
                </c:manualLayout>
              </c:layout>
              <c:tx>
                <c:rich>
                  <a:bodyPr/>
                  <a:lstStyle/>
                  <a:p>
                    <a:r>
                      <a:rPr lang="en-US" sz="800">
                        <a:latin typeface="+mn-lt"/>
                        <a:ea typeface="Verdana" panose="020B0604030504040204" pitchFamily="34" charset="0"/>
                        <a:cs typeface="Verdana" panose="020B0604030504040204" pitchFamily="34" charset="0"/>
                      </a:rPr>
                      <a:t>Friuli V.G.</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A1-47AE-B10C-D01B0C9F38D1}"/>
                </c:ext>
              </c:extLst>
            </c:dLbl>
            <c:dLbl>
              <c:idx val="6"/>
              <c:layout>
                <c:manualLayout>
                  <c:x val="-1.4327413519691905E-2"/>
                  <c:y val="-2.5566573328414024E-2"/>
                </c:manualLayout>
              </c:layout>
              <c:tx>
                <c:rich>
                  <a:bodyPr/>
                  <a:lstStyle/>
                  <a:p>
                    <a:r>
                      <a:rPr lang="en-US" sz="800">
                        <a:latin typeface="+mn-lt"/>
                        <a:ea typeface="Verdana" panose="020B0604030504040204" pitchFamily="34" charset="0"/>
                        <a:cs typeface="Verdana" panose="020B0604030504040204" pitchFamily="34" charset="0"/>
                      </a:rPr>
                      <a:t>Liguria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A1-47AE-B10C-D01B0C9F38D1}"/>
                </c:ext>
              </c:extLst>
            </c:dLbl>
            <c:dLbl>
              <c:idx val="7"/>
              <c:layout>
                <c:manualLayout>
                  <c:x val="-1.2034132176372461E-2"/>
                  <c:y val="6.383525691212745E-2"/>
                </c:manualLayout>
              </c:layout>
              <c:tx>
                <c:rich>
                  <a:bodyPr/>
                  <a:lstStyle/>
                  <a:p>
                    <a:r>
                      <a:rPr lang="en-US" sz="800">
                        <a:latin typeface="+mn-lt"/>
                        <a:ea typeface="Verdana" panose="020B0604030504040204" pitchFamily="34" charset="0"/>
                        <a:cs typeface="Verdana" panose="020B0604030504040204" pitchFamily="34" charset="0"/>
                      </a:rPr>
                      <a:t>Emilia </a:t>
                    </a:r>
                  </a:p>
                  <a:p>
                    <a:r>
                      <a:rPr lang="en-US" sz="800">
                        <a:latin typeface="+mn-lt"/>
                        <a:ea typeface="Verdana" panose="020B0604030504040204" pitchFamily="34" charset="0"/>
                        <a:cs typeface="Verdana" panose="020B0604030504040204" pitchFamily="34" charset="0"/>
                      </a:rPr>
                      <a:t>Romagna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A1-47AE-B10C-D01B0C9F38D1}"/>
                </c:ext>
              </c:extLst>
            </c:dLbl>
            <c:dLbl>
              <c:idx val="8"/>
              <c:layout>
                <c:manualLayout>
                  <c:x val="-4.8156162258270498E-2"/>
                  <c:y val="-2.7590039060177932E-2"/>
                </c:manualLayout>
              </c:layout>
              <c:tx>
                <c:rich>
                  <a:bodyPr/>
                  <a:lstStyle/>
                  <a:p>
                    <a:r>
                      <a:rPr lang="en-US" sz="800">
                        <a:latin typeface="+mn-lt"/>
                        <a:ea typeface="Verdana" panose="020B0604030504040204" pitchFamily="34" charset="0"/>
                        <a:cs typeface="Verdana" panose="020B0604030504040204" pitchFamily="34" charset="0"/>
                      </a:rPr>
                      <a:t>Toscana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A1-47AE-B10C-D01B0C9F38D1}"/>
                </c:ext>
              </c:extLst>
            </c:dLbl>
            <c:dLbl>
              <c:idx val="9"/>
              <c:layout>
                <c:manualLayout>
                  <c:x val="-1.0462074978204011E-2"/>
                  <c:y val="1.4851482253940467E-2"/>
                </c:manualLayout>
              </c:layout>
              <c:tx>
                <c:rich>
                  <a:bodyPr/>
                  <a:lstStyle/>
                  <a:p>
                    <a:r>
                      <a:rPr lang="en-US" sz="800">
                        <a:latin typeface="+mn-lt"/>
                        <a:ea typeface="Verdana" panose="020B0604030504040204" pitchFamily="34" charset="0"/>
                        <a:cs typeface="Verdana" panose="020B0604030504040204" pitchFamily="34" charset="0"/>
                      </a:rPr>
                      <a:t>Umbria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A1-47AE-B10C-D01B0C9F38D1}"/>
                </c:ext>
              </c:extLst>
            </c:dLbl>
            <c:dLbl>
              <c:idx val="10"/>
              <c:tx>
                <c:rich>
                  <a:bodyPr/>
                  <a:lstStyle/>
                  <a:p>
                    <a:r>
                      <a:rPr lang="en-US" sz="800">
                        <a:latin typeface="+mn-lt"/>
                        <a:ea typeface="Verdana" panose="020B0604030504040204" pitchFamily="34" charset="0"/>
                        <a:cs typeface="Verdana" panose="020B0604030504040204" pitchFamily="34" charset="0"/>
                      </a:rPr>
                      <a:t>Marche</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A1-47AE-B10C-D01B0C9F38D1}"/>
                </c:ext>
              </c:extLst>
            </c:dLbl>
            <c:dLbl>
              <c:idx val="11"/>
              <c:tx>
                <c:rich>
                  <a:bodyPr/>
                  <a:lstStyle/>
                  <a:p>
                    <a:r>
                      <a:rPr lang="en-US" sz="800">
                        <a:latin typeface="+mn-lt"/>
                        <a:ea typeface="Verdana" panose="020B0604030504040204" pitchFamily="34" charset="0"/>
                        <a:cs typeface="Verdana" panose="020B0604030504040204" pitchFamily="34" charset="0"/>
                      </a:rPr>
                      <a:t>Lazio</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A1-47AE-B10C-D01B0C9F38D1}"/>
                </c:ext>
              </c:extLst>
            </c:dLbl>
            <c:dLbl>
              <c:idx val="12"/>
              <c:layout>
                <c:manualLayout>
                  <c:x val="-4.1848299912816043E-2"/>
                  <c:y val="-2.475247042323411E-2"/>
                </c:manualLayout>
              </c:layout>
              <c:tx>
                <c:rich>
                  <a:bodyPr/>
                  <a:lstStyle/>
                  <a:p>
                    <a:r>
                      <a:rPr lang="en-US" sz="800">
                        <a:latin typeface="+mn-lt"/>
                        <a:ea typeface="Verdana" panose="020B0604030504040204" pitchFamily="34" charset="0"/>
                        <a:cs typeface="Verdana" panose="020B0604030504040204" pitchFamily="34" charset="0"/>
                      </a:rPr>
                      <a:t>Abruzzo</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A1-47AE-B10C-D01B0C9F38D1}"/>
                </c:ext>
              </c:extLst>
            </c:dLbl>
            <c:dLbl>
              <c:idx val="13"/>
              <c:layout>
                <c:manualLayout>
                  <c:x val="-1.0462074978203947E-2"/>
                  <c:y val="-1.4851482253940467E-2"/>
                </c:manualLayout>
              </c:layout>
              <c:tx>
                <c:rich>
                  <a:bodyPr/>
                  <a:lstStyle/>
                  <a:p>
                    <a:r>
                      <a:rPr lang="en-US" sz="800">
                        <a:latin typeface="+mn-lt"/>
                        <a:ea typeface="Verdana" panose="020B0604030504040204" pitchFamily="34" charset="0"/>
                        <a:cs typeface="Verdana" panose="020B0604030504040204" pitchFamily="34" charset="0"/>
                      </a:rPr>
                      <a:t>Molise</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A1-47AE-B10C-D01B0C9F38D1}"/>
                </c:ext>
              </c:extLst>
            </c:dLbl>
            <c:dLbl>
              <c:idx val="14"/>
              <c:tx>
                <c:rich>
                  <a:bodyPr/>
                  <a:lstStyle/>
                  <a:p>
                    <a:r>
                      <a:rPr lang="en-US" sz="800">
                        <a:latin typeface="+mn-lt"/>
                        <a:ea typeface="Verdana" panose="020B0604030504040204" pitchFamily="34" charset="0"/>
                        <a:cs typeface="Verdana" panose="020B0604030504040204" pitchFamily="34" charset="0"/>
                      </a:rPr>
                      <a:t>Campania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A1-47AE-B10C-D01B0C9F38D1}"/>
                </c:ext>
              </c:extLst>
            </c:dLbl>
            <c:dLbl>
              <c:idx val="15"/>
              <c:layout>
                <c:manualLayout>
                  <c:x val="-1.0462074978204011E-2"/>
                  <c:y val="-1.7326729296263877E-2"/>
                </c:manualLayout>
              </c:layout>
              <c:tx>
                <c:rich>
                  <a:bodyPr/>
                  <a:lstStyle/>
                  <a:p>
                    <a:r>
                      <a:rPr lang="en-US" sz="800">
                        <a:latin typeface="+mn-lt"/>
                        <a:ea typeface="Verdana" panose="020B0604030504040204" pitchFamily="34" charset="0"/>
                        <a:cs typeface="Verdana" panose="020B0604030504040204" pitchFamily="34" charset="0"/>
                      </a:rPr>
                      <a:t>Puglia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A1-47AE-B10C-D01B0C9F38D1}"/>
                </c:ext>
              </c:extLst>
            </c:dLbl>
            <c:dLbl>
              <c:idx val="16"/>
              <c:layout>
                <c:manualLayout>
                  <c:x val="-1.2205891438809905E-2"/>
                  <c:y val="1.4851482253940467E-2"/>
                </c:manualLayout>
              </c:layout>
              <c:tx>
                <c:rich>
                  <a:bodyPr/>
                  <a:lstStyle/>
                  <a:p>
                    <a:r>
                      <a:rPr lang="en-US" sz="800">
                        <a:latin typeface="+mn-lt"/>
                        <a:ea typeface="Verdana" panose="020B0604030504040204" pitchFamily="34" charset="0"/>
                        <a:cs typeface="Verdana" panose="020B0604030504040204" pitchFamily="34" charset="0"/>
                      </a:rPr>
                      <a:t>Basilicata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A1-47AE-B10C-D01B0C9F38D1}"/>
                </c:ext>
              </c:extLst>
            </c:dLbl>
            <c:dLbl>
              <c:idx val="17"/>
              <c:layout>
                <c:manualLayout>
                  <c:x val="-2.1919557352628218E-2"/>
                  <c:y val="2.475247042323411E-2"/>
                </c:manualLayout>
              </c:layout>
              <c:tx>
                <c:rich>
                  <a:bodyPr/>
                  <a:lstStyle/>
                  <a:p>
                    <a:r>
                      <a:rPr lang="en-US" sz="800">
                        <a:latin typeface="+mn-lt"/>
                        <a:ea typeface="Verdana" panose="020B0604030504040204" pitchFamily="34" charset="0"/>
                        <a:cs typeface="Verdana" panose="020B0604030504040204" pitchFamily="34" charset="0"/>
                      </a:rPr>
                      <a:t>Calabria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A1-47AE-B10C-D01B0C9F38D1}"/>
                </c:ext>
              </c:extLst>
            </c:dLbl>
            <c:dLbl>
              <c:idx val="18"/>
              <c:layout>
                <c:manualLayout>
                  <c:x val="-6.9747166521360072E-3"/>
                  <c:y val="-4.9504940846468223E-3"/>
                </c:manualLayout>
              </c:layout>
              <c:tx>
                <c:rich>
                  <a:bodyPr/>
                  <a:lstStyle/>
                  <a:p>
                    <a:r>
                      <a:rPr lang="en-US" sz="800">
                        <a:latin typeface="+mn-lt"/>
                        <a:ea typeface="Verdana" panose="020B0604030504040204" pitchFamily="34" charset="0"/>
                        <a:cs typeface="Verdana" panose="020B0604030504040204" pitchFamily="34" charset="0"/>
                      </a:rPr>
                      <a:t>Sicilia</a:t>
                    </a:r>
                    <a:endParaRPr lang="en-US"/>
                  </a:p>
                </c:rich>
              </c:tx>
              <c:showLegendKey val="0"/>
              <c:showVal val="1"/>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13-AAA1-47AE-B10C-D01B0C9F38D1}"/>
                </c:ext>
              </c:extLst>
            </c:dLbl>
            <c:dLbl>
              <c:idx val="19"/>
              <c:layout>
                <c:manualLayout>
                  <c:x val="-2.0924149956408022E-2"/>
                  <c:y val="2.7227717465557522E-2"/>
                </c:manualLayout>
              </c:layout>
              <c:tx>
                <c:rich>
                  <a:bodyPr/>
                  <a:lstStyle/>
                  <a:p>
                    <a:r>
                      <a:rPr lang="en-US" sz="800">
                        <a:latin typeface="+mn-lt"/>
                        <a:ea typeface="Verdana" panose="020B0604030504040204" pitchFamily="34" charset="0"/>
                        <a:cs typeface="Verdana" panose="020B0604030504040204" pitchFamily="34" charset="0"/>
                      </a:rPr>
                      <a:t>Sardegna</a:t>
                    </a:r>
                    <a:endParaRPr 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AA1-47AE-B10C-D01B0C9F38D1}"/>
                </c:ext>
              </c:extLst>
            </c:dLbl>
            <c:dLbl>
              <c:idx val="20"/>
              <c:layout>
                <c:manualLayout>
                  <c:x val="-4.2034468263976464E-2"/>
                  <c:y val="-2.7397435120728512E-2"/>
                </c:manualLayout>
              </c:layout>
              <c:tx>
                <c:rich>
                  <a:bodyPr/>
                  <a:lstStyle/>
                  <a:p>
                    <a:r>
                      <a:rPr lang="en-US" b="1">
                        <a:latin typeface="+mn-lt"/>
                      </a:rPr>
                      <a:t>Italia</a:t>
                    </a:r>
                    <a:endParaRPr lang="en-US" b="1"/>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A1-47AE-B10C-D01B0C9F38D1}"/>
                </c:ext>
              </c:extLst>
            </c:dLbl>
            <c:spPr>
              <a:noFill/>
              <a:ln>
                <a:noFill/>
              </a:ln>
              <a:effectLst/>
            </c:spPr>
            <c:txPr>
              <a:bodyPr/>
              <a:lstStyle/>
              <a:p>
                <a:pPr>
                  <a:defRPr sz="800">
                    <a:latin typeface="+mn-lt"/>
                    <a:ea typeface="Verdana" panose="020B0604030504040204" pitchFamily="34" charset="0"/>
                    <a:cs typeface="Verdana" panose="020B0604030504040204" pitchFamily="34" charset="0"/>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trendline>
            <c:spPr>
              <a:ln>
                <a:prstDash val="solid"/>
              </a:ln>
            </c:spPr>
            <c:trendlineType val="linear"/>
            <c:dispRSqr val="1"/>
            <c:dispEq val="0"/>
            <c:trendlineLbl>
              <c:layout>
                <c:manualLayout>
                  <c:x val="-0.12089229691972897"/>
                  <c:y val="5.3349564717088037E-2"/>
                </c:manualLayout>
              </c:layout>
              <c:numFmt formatCode="General" sourceLinked="0"/>
              <c:txPr>
                <a:bodyPr/>
                <a:lstStyle/>
                <a:p>
                  <a:pPr>
                    <a:defRPr b="1"/>
                  </a:pPr>
                  <a:endParaRPr lang="it-IT"/>
                </a:p>
              </c:txPr>
            </c:trendlineLbl>
          </c:trendline>
          <c:xVal>
            <c:numRef>
              <c:f>'Grafico 1'!$E$3:$E$22</c:f>
              <c:numCache>
                <c:formatCode>General</c:formatCode>
                <c:ptCount val="20"/>
                <c:pt idx="0">
                  <c:v>8.1999999999999993</c:v>
                </c:pt>
                <c:pt idx="1">
                  <c:v>7</c:v>
                </c:pt>
                <c:pt idx="2">
                  <c:v>6</c:v>
                </c:pt>
                <c:pt idx="3">
                  <c:v>3.8</c:v>
                </c:pt>
                <c:pt idx="4">
                  <c:v>6.4</c:v>
                </c:pt>
                <c:pt idx="5">
                  <c:v>6.7</c:v>
                </c:pt>
                <c:pt idx="6">
                  <c:v>9.9</c:v>
                </c:pt>
                <c:pt idx="7">
                  <c:v>5.9</c:v>
                </c:pt>
                <c:pt idx="8">
                  <c:v>7.3</c:v>
                </c:pt>
                <c:pt idx="9">
                  <c:v>9.1999999999999993</c:v>
                </c:pt>
                <c:pt idx="10">
                  <c:v>8.1</c:v>
                </c:pt>
                <c:pt idx="11">
                  <c:v>11.1</c:v>
                </c:pt>
                <c:pt idx="12">
                  <c:v>10.8</c:v>
                </c:pt>
                <c:pt idx="13">
                  <c:v>13</c:v>
                </c:pt>
                <c:pt idx="14">
                  <c:v>20.399999999999999</c:v>
                </c:pt>
                <c:pt idx="15">
                  <c:v>16</c:v>
                </c:pt>
                <c:pt idx="16">
                  <c:v>12.5</c:v>
                </c:pt>
                <c:pt idx="17">
                  <c:v>21.6</c:v>
                </c:pt>
                <c:pt idx="18">
                  <c:v>21.5</c:v>
                </c:pt>
                <c:pt idx="19">
                  <c:v>15.4</c:v>
                </c:pt>
              </c:numCache>
            </c:numRef>
          </c:xVal>
          <c:yVal>
            <c:numRef>
              <c:f>'Grafico 1'!$D$3:$D$22</c:f>
              <c:numCache>
                <c:formatCode>_-* #,##0_-;\-* #,##0_-;_-* "-"??_-;_-@_-</c:formatCode>
                <c:ptCount val="20"/>
                <c:pt idx="0">
                  <c:v>261.34616470549349</c:v>
                </c:pt>
                <c:pt idx="1">
                  <c:v>161.85762258685722</c:v>
                </c:pt>
                <c:pt idx="2">
                  <c:v>174.99100945930124</c:v>
                </c:pt>
                <c:pt idx="3">
                  <c:v>63.295270993662079</c:v>
                </c:pt>
                <c:pt idx="4">
                  <c:v>123.1487932580138</c:v>
                </c:pt>
                <c:pt idx="5">
                  <c:v>163.87156235085004</c:v>
                </c:pt>
                <c:pt idx="6">
                  <c:v>258.38363514419854</c:v>
                </c:pt>
                <c:pt idx="7">
                  <c:v>165.43868260784842</c:v>
                </c:pt>
                <c:pt idx="8">
                  <c:v>209.57781191272832</c:v>
                </c:pt>
                <c:pt idx="9">
                  <c:v>253.89590879973699</c:v>
                </c:pt>
                <c:pt idx="10">
                  <c:v>209.00548164883486</c:v>
                </c:pt>
                <c:pt idx="11">
                  <c:v>311.13530990042324</c:v>
                </c:pt>
                <c:pt idx="12">
                  <c:v>341.61088153219782</c:v>
                </c:pt>
                <c:pt idx="13">
                  <c:v>408.22336453796743</c:v>
                </c:pt>
                <c:pt idx="14">
                  <c:v>881.61694898660608</c:v>
                </c:pt>
                <c:pt idx="15">
                  <c:v>537.15600167086404</c:v>
                </c:pt>
                <c:pt idx="16">
                  <c:v>379.25343197084931</c:v>
                </c:pt>
                <c:pt idx="17">
                  <c:v>825.89204321640409</c:v>
                </c:pt>
                <c:pt idx="18">
                  <c:v>845.1344239304417</c:v>
                </c:pt>
                <c:pt idx="19">
                  <c:v>528.74771818093654</c:v>
                </c:pt>
              </c:numCache>
            </c:numRef>
          </c:yVal>
          <c:smooth val="0"/>
          <c:extLst>
            <c:ext xmlns:c16="http://schemas.microsoft.com/office/drawing/2014/chart" uri="{C3380CC4-5D6E-409C-BE32-E72D297353CC}">
              <c16:uniqueId val="{00000015-AAA1-47AE-B10C-D01B0C9F38D1}"/>
            </c:ext>
          </c:extLst>
        </c:ser>
        <c:dLbls>
          <c:showLegendKey val="0"/>
          <c:showVal val="0"/>
          <c:showCatName val="0"/>
          <c:showSerName val="0"/>
          <c:showPercent val="0"/>
          <c:showBubbleSize val="0"/>
        </c:dLbls>
        <c:axId val="62806272"/>
        <c:axId val="123236736"/>
      </c:scatterChart>
      <c:valAx>
        <c:axId val="62806272"/>
        <c:scaling>
          <c:orientation val="minMax"/>
          <c:max val="23"/>
          <c:min val="3"/>
        </c:scaling>
        <c:delete val="0"/>
        <c:axPos val="b"/>
        <c:title>
          <c:tx>
            <c:rich>
              <a:bodyPr/>
              <a:lstStyle/>
              <a:p>
                <a:pPr>
                  <a:defRPr sz="800">
                    <a:latin typeface="+mn-lt"/>
                    <a:ea typeface="Verdana" panose="020B0604030504040204" pitchFamily="34" charset="0"/>
                    <a:cs typeface="Verdana" panose="020B0604030504040204" pitchFamily="34" charset="0"/>
                  </a:defRPr>
                </a:pPr>
                <a:r>
                  <a:rPr lang="it-IT" sz="800">
                    <a:latin typeface="+mn-lt"/>
                    <a:ea typeface="Verdana" panose="020B0604030504040204" pitchFamily="34" charset="0"/>
                    <a:cs typeface="Verdana" panose="020B0604030504040204" pitchFamily="34" charset="0"/>
                  </a:rPr>
                  <a:t>Tasso di disoccupazione</a:t>
                </a:r>
                <a:r>
                  <a:rPr lang="it-IT" sz="800" baseline="0">
                    <a:latin typeface="+mn-lt"/>
                    <a:ea typeface="Verdana" panose="020B0604030504040204" pitchFamily="34" charset="0"/>
                    <a:cs typeface="Verdana" panose="020B0604030504040204" pitchFamily="34" charset="0"/>
                  </a:rPr>
                  <a:t> </a:t>
                </a:r>
              </a:p>
              <a:p>
                <a:pPr>
                  <a:defRPr sz="800">
                    <a:latin typeface="+mn-lt"/>
                    <a:ea typeface="Verdana" panose="020B0604030504040204" pitchFamily="34" charset="0"/>
                    <a:cs typeface="Verdana" panose="020B0604030504040204" pitchFamily="34" charset="0"/>
                  </a:defRPr>
                </a:pPr>
                <a:r>
                  <a:rPr lang="it-IT" sz="800">
                    <a:latin typeface="+mn-lt"/>
                    <a:ea typeface="Verdana" panose="020B0604030504040204" pitchFamily="34" charset="0"/>
                    <a:cs typeface="Verdana" panose="020B0604030504040204" pitchFamily="34" charset="0"/>
                  </a:rPr>
                  <a:t>(Anno</a:t>
                </a:r>
                <a:r>
                  <a:rPr lang="it-IT" sz="800" baseline="0">
                    <a:latin typeface="+mn-lt"/>
                    <a:ea typeface="Verdana" panose="020B0604030504040204" pitchFamily="34" charset="0"/>
                    <a:cs typeface="Verdana" panose="020B0604030504040204" pitchFamily="34" charset="0"/>
                  </a:rPr>
                  <a:t> 2018)</a:t>
                </a:r>
                <a:endParaRPr lang="it-IT" sz="800">
                  <a:latin typeface="+mn-lt"/>
                  <a:ea typeface="Verdana" panose="020B0604030504040204" pitchFamily="34" charset="0"/>
                  <a:cs typeface="Verdana" panose="020B0604030504040204" pitchFamily="34" charset="0"/>
                </a:endParaRPr>
              </a:p>
            </c:rich>
          </c:tx>
          <c:overlay val="0"/>
        </c:title>
        <c:numFmt formatCode="General" sourceLinked="1"/>
        <c:majorTickMark val="out"/>
        <c:minorTickMark val="none"/>
        <c:tickLblPos val="nextTo"/>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it-IT"/>
          </a:p>
        </c:txPr>
        <c:crossAx val="123236736"/>
        <c:crosses val="autoZero"/>
        <c:crossBetween val="midCat"/>
      </c:valAx>
      <c:valAx>
        <c:axId val="123236736"/>
        <c:scaling>
          <c:orientation val="minMax"/>
        </c:scaling>
        <c:delete val="0"/>
        <c:axPos val="l"/>
        <c:majorGridlines>
          <c:spPr>
            <a:ln>
              <a:solidFill>
                <a:schemeClr val="bg1"/>
              </a:solidFill>
            </a:ln>
          </c:spPr>
        </c:majorGridlines>
        <c:title>
          <c:tx>
            <c:rich>
              <a:bodyPr rot="-5400000" vert="horz"/>
              <a:lstStyle/>
              <a:p>
                <a:pPr>
                  <a:defRPr sz="900">
                    <a:latin typeface="+mn-lt"/>
                    <a:ea typeface="Verdana" panose="020B0604030504040204" pitchFamily="34" charset="0"/>
                    <a:cs typeface="Verdana" panose="020B0604030504040204" pitchFamily="34" charset="0"/>
                  </a:defRPr>
                </a:pPr>
                <a:r>
                  <a:rPr lang="it-IT" sz="900">
                    <a:latin typeface="+mn-lt"/>
                    <a:ea typeface="Verdana" panose="020B0604030504040204" pitchFamily="34" charset="0"/>
                    <a:cs typeface="Verdana" panose="020B0604030504040204" pitchFamily="34" charset="0"/>
                  </a:rPr>
                  <a:t>Numero persone coinvolte ogni 10.000 abitanti</a:t>
                </a:r>
              </a:p>
            </c:rich>
          </c:tx>
          <c:overlay val="0"/>
        </c:title>
        <c:numFmt formatCode="_-* #,##0_-;\-* #,##0_-;_-* &quot;-&quot;??_-;_-@_-" sourceLinked="1"/>
        <c:majorTickMark val="out"/>
        <c:minorTickMark val="none"/>
        <c:tickLblPos val="nextTo"/>
        <c:txPr>
          <a:bodyPr/>
          <a:lstStyle/>
          <a:p>
            <a:pPr>
              <a:defRPr sz="800">
                <a:latin typeface="+mn-lt"/>
                <a:ea typeface="Verdana" panose="020B0604030504040204" pitchFamily="34" charset="0"/>
                <a:cs typeface="Verdana" panose="020B0604030504040204" pitchFamily="34" charset="0"/>
              </a:defRPr>
            </a:pPr>
            <a:endParaRPr lang="it-IT"/>
          </a:p>
        </c:txPr>
        <c:crossAx val="62806272"/>
        <c:crosses val="autoZero"/>
        <c:crossBetween val="midCat"/>
      </c:valAx>
      <c:spPr>
        <a:solidFill>
          <a:schemeClr val="bg1">
            <a:lumMod val="95000"/>
          </a:schemeClr>
        </a:solidFill>
      </c:spPr>
    </c:plotArea>
    <c:plotVisOnly val="1"/>
    <c:dispBlanksAs val="gap"/>
    <c:showDLblsOverMax val="0"/>
  </c:chart>
  <c:spPr>
    <a:ln>
      <a:solidFill>
        <a:schemeClr val="bg1">
          <a:lumMod val="65000"/>
        </a:schemeClr>
      </a:solid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6687604271793"/>
          <c:y val="5.1917477005478913E-2"/>
          <c:w val="0.86817757877509416"/>
          <c:h val="0.90890705126330995"/>
        </c:manualLayout>
      </c:layout>
      <c:lineChart>
        <c:grouping val="standard"/>
        <c:varyColors val="0"/>
        <c:ser>
          <c:idx val="0"/>
          <c:order val="0"/>
          <c:tx>
            <c:strRef>
              <c:f>'RDC DL 17gen19'!$H$158</c:f>
              <c:strCache>
                <c:ptCount val="1"/>
                <c:pt idx="0">
                  <c:v>incid 2018</c:v>
                </c:pt>
              </c:strCache>
            </c:strRef>
          </c:tx>
          <c:spPr>
            <a:ln w="4762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val>
            <c:numRef>
              <c:f>'RDC DL 17gen19'!$H$159:$H$168</c:f>
              <c:numCache>
                <c:formatCode>0.0%</c:formatCode>
                <c:ptCount val="10"/>
                <c:pt idx="0">
                  <c:v>1.2463165854686362E-2</c:v>
                </c:pt>
                <c:pt idx="1">
                  <c:v>6.7489288787028964E-2</c:v>
                </c:pt>
                <c:pt idx="2">
                  <c:v>0.11573821090740946</c:v>
                </c:pt>
                <c:pt idx="3">
                  <c:v>0.14643390375293641</c:v>
                </c:pt>
                <c:pt idx="4">
                  <c:v>0.16802111265674197</c:v>
                </c:pt>
                <c:pt idx="5">
                  <c:v>0.18704636906586725</c:v>
                </c:pt>
                <c:pt idx="6">
                  <c:v>0.20359382685115546</c:v>
                </c:pt>
                <c:pt idx="7">
                  <c:v>0.22308021211342435</c:v>
                </c:pt>
                <c:pt idx="8">
                  <c:v>0.25104669438263416</c:v>
                </c:pt>
                <c:pt idx="9">
                  <c:v>0.33182387674946867</c:v>
                </c:pt>
              </c:numCache>
            </c:numRef>
          </c:val>
          <c:smooth val="0"/>
          <c:extLst>
            <c:ext xmlns:c16="http://schemas.microsoft.com/office/drawing/2014/chart" uri="{C3380CC4-5D6E-409C-BE32-E72D297353CC}">
              <c16:uniqueId val="{00000000-620F-4180-87A2-F94178523169}"/>
            </c:ext>
          </c:extLst>
        </c:ser>
        <c:ser>
          <c:idx val="1"/>
          <c:order val="1"/>
          <c:tx>
            <c:strRef>
              <c:f>'RDC DL 17gen19'!$I$158</c:f>
              <c:strCache>
                <c:ptCount val="1"/>
                <c:pt idx="0">
                  <c:v>incid RdC</c:v>
                </c:pt>
              </c:strCache>
            </c:strRef>
          </c:tx>
          <c:spPr>
            <a:ln w="47625" cap="rnd">
              <a:solidFill>
                <a:srgbClr val="FFC000"/>
              </a:solidFill>
              <a:round/>
            </a:ln>
            <a:effectLst/>
          </c:spPr>
          <c:marker>
            <c:symbol val="circle"/>
            <c:size val="5"/>
            <c:spPr>
              <a:solidFill>
                <a:srgbClr val="FFC000"/>
              </a:solidFill>
              <a:ln w="9525">
                <a:solidFill>
                  <a:srgbClr val="FFC000"/>
                </a:solidFill>
              </a:ln>
              <a:effectLst/>
            </c:spPr>
          </c:marker>
          <c:val>
            <c:numRef>
              <c:f>'RDC DL 17gen19'!$I$159:$I$168</c:f>
              <c:numCache>
                <c:formatCode>0.0%</c:formatCode>
                <c:ptCount val="10"/>
                <c:pt idx="0">
                  <c:v>-0.2951139488864053</c:v>
                </c:pt>
                <c:pt idx="1">
                  <c:v>5.3457607674749476E-2</c:v>
                </c:pt>
                <c:pt idx="2">
                  <c:v>0.10583273121761498</c:v>
                </c:pt>
                <c:pt idx="3">
                  <c:v>0.1406667888143226</c:v>
                </c:pt>
                <c:pt idx="4">
                  <c:v>0.16436682576291117</c:v>
                </c:pt>
                <c:pt idx="5">
                  <c:v>0.18457421797905982</c:v>
                </c:pt>
                <c:pt idx="6">
                  <c:v>0.20288530859260059</c:v>
                </c:pt>
                <c:pt idx="7">
                  <c:v>0.22275994683377418</c:v>
                </c:pt>
                <c:pt idx="8">
                  <c:v>0.25097154364514745</c:v>
                </c:pt>
                <c:pt idx="9">
                  <c:v>0.33167916860302832</c:v>
                </c:pt>
              </c:numCache>
            </c:numRef>
          </c:val>
          <c:smooth val="0"/>
          <c:extLst>
            <c:ext xmlns:c16="http://schemas.microsoft.com/office/drawing/2014/chart" uri="{C3380CC4-5D6E-409C-BE32-E72D297353CC}">
              <c16:uniqueId val="{00000001-620F-4180-87A2-F94178523169}"/>
            </c:ext>
          </c:extLst>
        </c:ser>
        <c:dLbls>
          <c:showLegendKey val="0"/>
          <c:showVal val="0"/>
          <c:showCatName val="0"/>
          <c:showSerName val="0"/>
          <c:showPercent val="0"/>
          <c:showBubbleSize val="0"/>
        </c:dLbls>
        <c:marker val="1"/>
        <c:smooth val="0"/>
        <c:axId val="165466656"/>
        <c:axId val="165467048"/>
      </c:lineChart>
      <c:catAx>
        <c:axId val="165466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it-IT" sz="1400" b="1" dirty="0"/>
                  <a:t>Decimi di reddito equivalente</a:t>
                </a:r>
              </a:p>
            </c:rich>
          </c:tx>
          <c:layout>
            <c:manualLayout>
              <c:xMode val="edge"/>
              <c:yMode val="edge"/>
              <c:x val="0.40041827752098508"/>
              <c:y val="0.64289567241066781"/>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65467048"/>
        <c:crosses val="autoZero"/>
        <c:auto val="1"/>
        <c:lblAlgn val="ctr"/>
        <c:lblOffset val="100"/>
        <c:noMultiLvlLbl val="0"/>
      </c:catAx>
      <c:valAx>
        <c:axId val="165467048"/>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incidenza % su reddito lordo</a:t>
                </a:r>
              </a:p>
            </c:rich>
          </c:tx>
          <c:layout>
            <c:manualLayout>
              <c:xMode val="edge"/>
              <c:yMode val="edge"/>
              <c:x val="1.1111111111111112E-2"/>
              <c:y val="0.25881165603363249"/>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crossAx val="165466656"/>
        <c:crosses val="autoZero"/>
        <c:crossBetween val="between"/>
      </c:valAx>
      <c:spPr>
        <a:noFill/>
        <a:ln>
          <a:noFill/>
        </a:ln>
        <a:effectLst/>
      </c:spPr>
    </c:plotArea>
    <c:legend>
      <c:legendPos val="b"/>
      <c:layout>
        <c:manualLayout>
          <c:xMode val="edge"/>
          <c:yMode val="edge"/>
          <c:x val="0.18403989192610717"/>
          <c:y val="0.22413500108175116"/>
          <c:w val="0.36874264204070689"/>
          <c:h val="7.02252106127183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Nuclei richiedenti per area geografica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'Tavola 1'!$M$18:$M$20</c:f>
              <c:strCache>
                <c:ptCount val="3"/>
                <c:pt idx="0">
                  <c:v>Nord</c:v>
                </c:pt>
                <c:pt idx="1">
                  <c:v>Centro</c:v>
                </c:pt>
                <c:pt idx="2">
                  <c:v>Sud e Isole</c:v>
                </c:pt>
              </c:strCache>
            </c:strRef>
          </c:cat>
          <c:val>
            <c:numRef>
              <c:f>'Tavola 1'!$N$18:$N$20</c:f>
              <c:numCache>
                <c:formatCode>0%</c:formatCode>
                <c:ptCount val="3"/>
                <c:pt idx="0">
                  <c:v>0.28073998767714109</c:v>
                </c:pt>
                <c:pt idx="1">
                  <c:v>0.16328897104128157</c:v>
                </c:pt>
                <c:pt idx="2">
                  <c:v>0.55597104128157737</c:v>
                </c:pt>
              </c:numCache>
            </c:numRef>
          </c:val>
          <c:extLst>
            <c:ext xmlns:c16="http://schemas.microsoft.com/office/drawing/2014/chart" uri="{C3380CC4-5D6E-409C-BE32-E72D297353CC}">
              <c16:uniqueId val="{00000000-4EE5-408B-A32B-D811E3093035}"/>
            </c:ext>
          </c:extLst>
        </c:ser>
        <c:dLbls>
          <c:showLegendKey val="0"/>
          <c:showVal val="0"/>
          <c:showCatName val="0"/>
          <c:showSerName val="0"/>
          <c:showPercent val="0"/>
          <c:showBubbleSize val="0"/>
        </c:dLbls>
        <c:gapWidth val="182"/>
        <c:axId val="310496352"/>
        <c:axId val="310497008"/>
      </c:barChart>
      <c:catAx>
        <c:axId val="31049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10497008"/>
        <c:crosses val="autoZero"/>
        <c:auto val="1"/>
        <c:lblAlgn val="ctr"/>
        <c:lblOffset val="100"/>
        <c:noMultiLvlLbl val="0"/>
      </c:catAx>
      <c:valAx>
        <c:axId val="310497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1049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Nuclei</a:t>
            </a:r>
            <a:r>
              <a:rPr lang="it-IT" baseline="0"/>
              <a:t> percettori di Rdc/PdC al netto dei decaduti dal diritto per zona geografica e tipologia della prestazione</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6.6925526917623865E-2"/>
          <c:y val="0.10414199172558236"/>
          <c:w val="0.91733373265462237"/>
          <c:h val="0.77843948225522985"/>
        </c:manualLayout>
      </c:layout>
      <c:barChart>
        <c:barDir val="col"/>
        <c:grouping val="stacked"/>
        <c:varyColors val="0"/>
        <c:ser>
          <c:idx val="0"/>
          <c:order val="0"/>
          <c:tx>
            <c:strRef>
              <c:f>'Tavola 2'!$N$4</c:f>
              <c:strCache>
                <c:ptCount val="1"/>
                <c:pt idx="0">
                  <c:v>RdC</c:v>
                </c:pt>
              </c:strCache>
            </c:strRef>
          </c:tx>
          <c:spPr>
            <a:solidFill>
              <a:schemeClr val="accent1"/>
            </a:solidFill>
            <a:ln>
              <a:noFill/>
            </a:ln>
            <a:effectLst/>
          </c:spPr>
          <c:invertIfNegative val="0"/>
          <c:dLbls>
            <c:dLbl>
              <c:idx val="0"/>
              <c:tx>
                <c:rich>
                  <a:bodyPr/>
                  <a:lstStyle/>
                  <a:p>
                    <a:fld id="{D0F16311-DB5B-4F5D-B092-9CC64B6144FC}"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047-43CE-B20E-665F14E7269A}"/>
                </c:ext>
              </c:extLst>
            </c:dLbl>
            <c:dLbl>
              <c:idx val="1"/>
              <c:tx>
                <c:rich>
                  <a:bodyPr/>
                  <a:lstStyle/>
                  <a:p>
                    <a:fld id="{D94E068E-5B47-4C01-B94E-A642381D4B76}"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047-43CE-B20E-665F14E7269A}"/>
                </c:ext>
              </c:extLst>
            </c:dLbl>
            <c:dLbl>
              <c:idx val="2"/>
              <c:tx>
                <c:rich>
                  <a:bodyPr/>
                  <a:lstStyle/>
                  <a:p>
                    <a:fld id="{6C436A81-5A8D-4DFC-9C29-36FFA0A440F2}"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047-43CE-B20E-665F14E7269A}"/>
                </c:ext>
              </c:extLst>
            </c:dLbl>
            <c:dLbl>
              <c:idx val="3"/>
              <c:tx>
                <c:rich>
                  <a:bodyPr/>
                  <a:lstStyle/>
                  <a:p>
                    <a:fld id="{2C6F7213-1AD0-493A-B36E-872E790C841D}"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047-43CE-B20E-665F14E7269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'Tavola 2'!$M$5:$M$8</c:f>
              <c:strCache>
                <c:ptCount val="4"/>
                <c:pt idx="0">
                  <c:v>Nord</c:v>
                </c:pt>
                <c:pt idx="1">
                  <c:v>Centro</c:v>
                </c:pt>
                <c:pt idx="2">
                  <c:v>Sud e Isole</c:v>
                </c:pt>
                <c:pt idx="3">
                  <c:v>Italia</c:v>
                </c:pt>
              </c:strCache>
            </c:strRef>
          </c:cat>
          <c:val>
            <c:numRef>
              <c:f>'Tavola 2'!$N$5:$N$8</c:f>
              <c:numCache>
                <c:formatCode>General</c:formatCode>
                <c:ptCount val="4"/>
                <c:pt idx="0">
                  <c:v>205078</c:v>
                </c:pt>
                <c:pt idx="1">
                  <c:v>131463</c:v>
                </c:pt>
                <c:pt idx="2">
                  <c:v>554215</c:v>
                </c:pt>
                <c:pt idx="3">
                  <c:v>890756</c:v>
                </c:pt>
              </c:numCache>
            </c:numRef>
          </c:val>
          <c:extLst>
            <c:ext xmlns:c15="http://schemas.microsoft.com/office/drawing/2012/chart" uri="{02D57815-91ED-43cb-92C2-25804820EDAC}">
              <c15:datalabelsRange>
                <c15:f>'Tavola 2'!$S$5:$S$8</c15:f>
                <c15:dlblRangeCache>
                  <c:ptCount val="4"/>
                  <c:pt idx="0">
                    <c:v>84%</c:v>
                  </c:pt>
                  <c:pt idx="1">
                    <c:v>86%</c:v>
                  </c:pt>
                  <c:pt idx="2">
                    <c:v>90%</c:v>
                  </c:pt>
                  <c:pt idx="3">
                    <c:v>88%</c:v>
                  </c:pt>
                </c15:dlblRangeCache>
              </c15:datalabelsRange>
            </c:ext>
            <c:ext xmlns:c16="http://schemas.microsoft.com/office/drawing/2014/chart" uri="{C3380CC4-5D6E-409C-BE32-E72D297353CC}">
              <c16:uniqueId val="{00000004-E047-43CE-B20E-665F14E7269A}"/>
            </c:ext>
          </c:extLst>
        </c:ser>
        <c:ser>
          <c:idx val="1"/>
          <c:order val="1"/>
          <c:tx>
            <c:strRef>
              <c:f>'Tavola 2'!$O$4</c:f>
              <c:strCache>
                <c:ptCount val="1"/>
                <c:pt idx="0">
                  <c:v>PdC</c:v>
                </c:pt>
              </c:strCache>
            </c:strRef>
          </c:tx>
          <c:spPr>
            <a:solidFill>
              <a:schemeClr val="accent2"/>
            </a:solidFill>
            <a:ln>
              <a:noFill/>
            </a:ln>
            <a:effectLst/>
          </c:spPr>
          <c:invertIfNegative val="0"/>
          <c:dLbls>
            <c:dLbl>
              <c:idx val="0"/>
              <c:tx>
                <c:rich>
                  <a:bodyPr/>
                  <a:lstStyle/>
                  <a:p>
                    <a:fld id="{52AA790A-253D-4DA0-B4B1-AACE859181F0}"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047-43CE-B20E-665F14E7269A}"/>
                </c:ext>
              </c:extLst>
            </c:dLbl>
            <c:dLbl>
              <c:idx val="1"/>
              <c:tx>
                <c:rich>
                  <a:bodyPr/>
                  <a:lstStyle/>
                  <a:p>
                    <a:fld id="{EBB116C6-3A48-445E-AEBA-60E70E6CCAF7}"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047-43CE-B20E-665F14E7269A}"/>
                </c:ext>
              </c:extLst>
            </c:dLbl>
            <c:dLbl>
              <c:idx val="2"/>
              <c:tx>
                <c:rich>
                  <a:bodyPr/>
                  <a:lstStyle/>
                  <a:p>
                    <a:fld id="{B2141427-3981-4EBC-8B23-E12B97741596}"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047-43CE-B20E-665F14E7269A}"/>
                </c:ext>
              </c:extLst>
            </c:dLbl>
            <c:dLbl>
              <c:idx val="3"/>
              <c:tx>
                <c:rich>
                  <a:bodyPr/>
                  <a:lstStyle/>
                  <a:p>
                    <a:fld id="{D49184D0-8F39-4946-A974-DAC74C5BD0B1}"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047-43CE-B20E-665F14E7269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'Tavola 2'!$M$5:$M$8</c:f>
              <c:strCache>
                <c:ptCount val="4"/>
                <c:pt idx="0">
                  <c:v>Nord</c:v>
                </c:pt>
                <c:pt idx="1">
                  <c:v>Centro</c:v>
                </c:pt>
                <c:pt idx="2">
                  <c:v>Sud e Isole</c:v>
                </c:pt>
                <c:pt idx="3">
                  <c:v>Italia</c:v>
                </c:pt>
              </c:strCache>
            </c:strRef>
          </c:cat>
          <c:val>
            <c:numRef>
              <c:f>'Tavola 2'!$O$5:$O$8</c:f>
              <c:numCache>
                <c:formatCode>_-* #,##0_-;\-* #,##0_-;_-* "-"??_-;_-@_-</c:formatCode>
                <c:ptCount val="4"/>
                <c:pt idx="0">
                  <c:v>39873</c:v>
                </c:pt>
                <c:pt idx="1">
                  <c:v>22122</c:v>
                </c:pt>
                <c:pt idx="2">
                  <c:v>61678</c:v>
                </c:pt>
                <c:pt idx="3">
                  <c:v>123673</c:v>
                </c:pt>
              </c:numCache>
            </c:numRef>
          </c:val>
          <c:extLst>
            <c:ext xmlns:c15="http://schemas.microsoft.com/office/drawing/2012/chart" uri="{02D57815-91ED-43cb-92C2-25804820EDAC}">
              <c15:datalabelsRange>
                <c15:f>'Tavola 2'!$T$5:$T$8</c15:f>
                <c15:dlblRangeCache>
                  <c:ptCount val="4"/>
                  <c:pt idx="0">
                    <c:v>16%</c:v>
                  </c:pt>
                  <c:pt idx="1">
                    <c:v>14%</c:v>
                  </c:pt>
                  <c:pt idx="2">
                    <c:v>10%</c:v>
                  </c:pt>
                  <c:pt idx="3">
                    <c:v>12%</c:v>
                  </c:pt>
                </c15:dlblRangeCache>
              </c15:datalabelsRange>
            </c:ext>
            <c:ext xmlns:c16="http://schemas.microsoft.com/office/drawing/2014/chart" uri="{C3380CC4-5D6E-409C-BE32-E72D297353CC}">
              <c16:uniqueId val="{00000009-E047-43CE-B20E-665F14E7269A}"/>
            </c:ext>
          </c:extLst>
        </c:ser>
        <c:dLbls>
          <c:showLegendKey val="0"/>
          <c:showVal val="0"/>
          <c:showCatName val="0"/>
          <c:showSerName val="0"/>
          <c:showPercent val="0"/>
          <c:showBubbleSize val="0"/>
        </c:dLbls>
        <c:gapWidth val="150"/>
        <c:overlap val="100"/>
        <c:axId val="501222456"/>
        <c:axId val="501224096"/>
      </c:barChart>
      <c:catAx>
        <c:axId val="50122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01224096"/>
        <c:crosses val="autoZero"/>
        <c:auto val="1"/>
        <c:lblAlgn val="ctr"/>
        <c:lblOffset val="100"/>
        <c:noMultiLvlLbl val="0"/>
      </c:catAx>
      <c:valAx>
        <c:axId val="501224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01222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Nuclei percettori di RdC/PdC</a:t>
            </a:r>
            <a:r>
              <a:rPr lang="it-IT" baseline="0"/>
              <a:t> al netto dei decaduti dal diritto per cittadinanza del richiedente</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17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41E-4CEC-8003-204AAB55603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41E-4CEC-8003-204AAB55603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41E-4CEC-8003-204AAB55603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41E-4CEC-8003-204AAB55603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'Tavola 3'!$E$16:$E$19</c:f>
              <c:strCache>
                <c:ptCount val="4"/>
                <c:pt idx="0">
                  <c:v>Cittadino italiano</c:v>
                </c:pt>
                <c:pt idx="1">
                  <c:v>Cittadino europeo</c:v>
                </c:pt>
                <c:pt idx="2">
                  <c:v>Cittadino extracomunitario in possesso di permesso di soggiorno UE</c:v>
                </c:pt>
                <c:pt idx="3">
                  <c:v>Familiari delle precedenti categorie</c:v>
                </c:pt>
              </c:strCache>
            </c:strRef>
          </c:cat>
          <c:val>
            <c:numRef>
              <c:f>'Tavola 3'!$F$16:$F$19</c:f>
              <c:numCache>
                <c:formatCode>0%</c:formatCode>
                <c:ptCount val="4"/>
                <c:pt idx="0">
                  <c:v>0.8983398542431259</c:v>
                </c:pt>
                <c:pt idx="1">
                  <c:v>3.466580706979E-2</c:v>
                </c:pt>
                <c:pt idx="2">
                  <c:v>5.5824508171592097E-2</c:v>
                </c:pt>
                <c:pt idx="3">
                  <c:v>1.1169830515491967E-2</c:v>
                </c:pt>
              </c:numCache>
            </c:numRef>
          </c:val>
          <c:extLst>
            <c:ext xmlns:c16="http://schemas.microsoft.com/office/drawing/2014/chart" uri="{C3380CC4-5D6E-409C-BE32-E72D297353CC}">
              <c16:uniqueId val="{00000008-C41E-4CEC-8003-204AAB55603B}"/>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dirty="0"/>
              <a:t>Importo medio mensile (</a:t>
            </a:r>
            <a:r>
              <a:rPr lang="it-IT" dirty="0" err="1"/>
              <a:t>Rdc</a:t>
            </a:r>
            <a:r>
              <a:rPr lang="it-IT" dirty="0"/>
              <a:t> e </a:t>
            </a:r>
            <a:r>
              <a:rPr lang="it-IT" dirty="0" err="1"/>
              <a:t>PdC</a:t>
            </a:r>
            <a:r>
              <a:rPr lang="it-IT" dirty="0"/>
              <a:t>)</a:t>
            </a:r>
            <a:r>
              <a:rPr lang="it-IT" baseline="0" dirty="0"/>
              <a:t> per area geografica</a:t>
            </a:r>
            <a:endParaRPr lang="it-IT"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'Tavola 2'!$A$24</c:f>
              <c:strCache>
                <c:ptCount val="1"/>
                <c:pt idx="0">
                  <c:v>Italia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'Tavola 2'!$J$24</c:f>
              <c:numCache>
                <c:formatCode>_(* #,##0.00_);_(* \(#,##0.00\);_(* "-"??_);_(@_)</c:formatCode>
                <c:ptCount val="1"/>
                <c:pt idx="0">
                  <c:v>484.43686201410412</c:v>
                </c:pt>
              </c:numCache>
            </c:numRef>
          </c:val>
          <c:extLst>
            <c:ext xmlns:c16="http://schemas.microsoft.com/office/drawing/2014/chart" uri="{C3380CC4-5D6E-409C-BE32-E72D297353CC}">
              <c16:uniqueId val="{00000000-8E19-43D0-AF14-F80B5A8A2877}"/>
            </c:ext>
          </c:extLst>
        </c:ser>
        <c:ser>
          <c:idx val="1"/>
          <c:order val="1"/>
          <c:tx>
            <c:strRef>
              <c:f>'Tavola 2'!$A$25</c:f>
              <c:strCache>
                <c:ptCount val="1"/>
                <c:pt idx="0">
                  <c:v>Nord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'Tavola 2'!$J$25</c:f>
              <c:numCache>
                <c:formatCode>_(* #,##0.00_);_(* \(#,##0.00\);_(* "-"??_);_(@_)</c:formatCode>
                <c:ptCount val="1"/>
                <c:pt idx="0">
                  <c:v>417.7910977581156</c:v>
                </c:pt>
              </c:numCache>
            </c:numRef>
          </c:val>
          <c:extLst>
            <c:ext xmlns:c16="http://schemas.microsoft.com/office/drawing/2014/chart" uri="{C3380CC4-5D6E-409C-BE32-E72D297353CC}">
              <c16:uniqueId val="{00000001-8E19-43D0-AF14-F80B5A8A2877}"/>
            </c:ext>
          </c:extLst>
        </c:ser>
        <c:ser>
          <c:idx val="2"/>
          <c:order val="2"/>
          <c:tx>
            <c:strRef>
              <c:f>'Tavola 2'!$A$26</c:f>
              <c:strCache>
                <c:ptCount val="1"/>
                <c:pt idx="0">
                  <c:v>Centro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'Tavola 2'!$J$26</c:f>
              <c:numCache>
                <c:formatCode>_(* #,##0.00_);_(* \(#,##0.00\);_(* "-"??_);_(@_)</c:formatCode>
                <c:ptCount val="1"/>
                <c:pt idx="0">
                  <c:v>448.8903405760766</c:v>
                </c:pt>
              </c:numCache>
            </c:numRef>
          </c:val>
          <c:extLst>
            <c:ext xmlns:c16="http://schemas.microsoft.com/office/drawing/2014/chart" uri="{C3380CC4-5D6E-409C-BE32-E72D297353CC}">
              <c16:uniqueId val="{00000002-8E19-43D0-AF14-F80B5A8A2877}"/>
            </c:ext>
          </c:extLst>
        </c:ser>
        <c:ser>
          <c:idx val="3"/>
          <c:order val="3"/>
          <c:tx>
            <c:strRef>
              <c:f>'Tavola 2'!$A$27</c:f>
              <c:strCache>
                <c:ptCount val="1"/>
                <c:pt idx="0">
                  <c:v>Sud e Isole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'Tavola 2'!$J$27</c:f>
              <c:numCache>
                <c:formatCode>_(* #,##0.00_);_(* \(#,##0.00\);_(* "-"??_);_(@_)</c:formatCode>
                <c:ptCount val="1"/>
                <c:pt idx="0">
                  <c:v>518.42636826038347</c:v>
                </c:pt>
              </c:numCache>
            </c:numRef>
          </c:val>
          <c:extLst>
            <c:ext xmlns:c16="http://schemas.microsoft.com/office/drawing/2014/chart" uri="{C3380CC4-5D6E-409C-BE32-E72D297353CC}">
              <c16:uniqueId val="{00000003-8E19-43D0-AF14-F80B5A8A2877}"/>
            </c:ext>
          </c:extLst>
        </c:ser>
        <c:dLbls>
          <c:showLegendKey val="0"/>
          <c:showVal val="0"/>
          <c:showCatName val="0"/>
          <c:showSerName val="0"/>
          <c:showPercent val="0"/>
          <c:showBubbleSize val="0"/>
        </c:dLbls>
        <c:gapWidth val="219"/>
        <c:overlap val="-27"/>
        <c:axId val="313347224"/>
        <c:axId val="313347552"/>
      </c:barChart>
      <c:catAx>
        <c:axId val="31334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13347552"/>
        <c:crosses val="autoZero"/>
        <c:auto val="1"/>
        <c:lblAlgn val="ctr"/>
        <c:lblOffset val="100"/>
        <c:noMultiLvlLbl val="0"/>
      </c:catAx>
      <c:valAx>
        <c:axId val="31334755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13347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Distribuzione mensile dei nuclei percettori di RdC/PdC e importo medio mensile erogato</a:t>
            </a:r>
          </a:p>
          <a:p>
            <a:pPr>
              <a:defRPr/>
            </a:pPr>
            <a:r>
              <a:rPr lang="it-IT" sz="1200" i="1"/>
              <a:t>(Aprile 2019 - Novembre 2019)</a:t>
            </a:r>
            <a:r>
              <a:rPr lang="it-IT"/>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v>Nuclei percettori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'Tavola 7'!$A$19:$A$26</c:f>
              <c:strCache>
                <c:ptCount val="8"/>
                <c:pt idx="0">
                  <c:v>Aprile 2019</c:v>
                </c:pt>
                <c:pt idx="1">
                  <c:v>Maggio 2019</c:v>
                </c:pt>
                <c:pt idx="2">
                  <c:v>Giugno 2019</c:v>
                </c:pt>
                <c:pt idx="3">
                  <c:v>Luglio 2019</c:v>
                </c:pt>
                <c:pt idx="4">
                  <c:v>Agosto 2019</c:v>
                </c:pt>
                <c:pt idx="5">
                  <c:v>Settembre 2019</c:v>
                </c:pt>
                <c:pt idx="6">
                  <c:v>Ottobre 2019</c:v>
                </c:pt>
                <c:pt idx="7">
                  <c:v>Novembre 2019</c:v>
                </c:pt>
              </c:strCache>
            </c:strRef>
          </c:cat>
          <c:val>
            <c:numRef>
              <c:f>'Tavola 7'!$E$19:$E$26</c:f>
              <c:numCache>
                <c:formatCode>_-* #,##0_-;\-* #,##0_-;_-* "-"??_-;_-@_-</c:formatCode>
                <c:ptCount val="8"/>
                <c:pt idx="0">
                  <c:v>546179</c:v>
                </c:pt>
                <c:pt idx="1">
                  <c:v>695547</c:v>
                </c:pt>
                <c:pt idx="2">
                  <c:v>813795</c:v>
                </c:pt>
                <c:pt idx="3">
                  <c:v>851241</c:v>
                </c:pt>
                <c:pt idx="4">
                  <c:v>886459</c:v>
                </c:pt>
                <c:pt idx="5">
                  <c:v>890011</c:v>
                </c:pt>
                <c:pt idx="6">
                  <c:v>917709</c:v>
                </c:pt>
                <c:pt idx="7">
                  <c:v>915777</c:v>
                </c:pt>
              </c:numCache>
            </c:numRef>
          </c:val>
          <c:extLst>
            <c:ext xmlns:c16="http://schemas.microsoft.com/office/drawing/2014/chart" uri="{C3380CC4-5D6E-409C-BE32-E72D297353CC}">
              <c16:uniqueId val="{00000000-CA32-4888-9E53-CB3A7AD1FD08}"/>
            </c:ext>
          </c:extLst>
        </c:ser>
        <c:dLbls>
          <c:showLegendKey val="0"/>
          <c:showVal val="0"/>
          <c:showCatName val="0"/>
          <c:showSerName val="0"/>
          <c:showPercent val="0"/>
          <c:showBubbleSize val="0"/>
        </c:dLbls>
        <c:gapWidth val="219"/>
        <c:overlap val="-27"/>
        <c:axId val="407131280"/>
        <c:axId val="407132592"/>
      </c:barChart>
      <c:lineChart>
        <c:grouping val="standard"/>
        <c:varyColors val="0"/>
        <c:ser>
          <c:idx val="1"/>
          <c:order val="1"/>
          <c:tx>
            <c:v>Importo medio mensile erogato</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'Tavola 7'!$A$19:$A$26</c:f>
              <c:strCache>
                <c:ptCount val="8"/>
                <c:pt idx="0">
                  <c:v>Aprile 2019</c:v>
                </c:pt>
                <c:pt idx="1">
                  <c:v>Maggio 2019</c:v>
                </c:pt>
                <c:pt idx="2">
                  <c:v>Giugno 2019</c:v>
                </c:pt>
                <c:pt idx="3">
                  <c:v>Luglio 2019</c:v>
                </c:pt>
                <c:pt idx="4">
                  <c:v>Agosto 2019</c:v>
                </c:pt>
                <c:pt idx="5">
                  <c:v>Settembre 2019</c:v>
                </c:pt>
                <c:pt idx="6">
                  <c:v>Ottobre 2019</c:v>
                </c:pt>
                <c:pt idx="7">
                  <c:v>Novembre 2019</c:v>
                </c:pt>
              </c:strCache>
            </c:strRef>
          </c:cat>
          <c:val>
            <c:numRef>
              <c:f>'Tavola 7'!$G$19:$G$26</c:f>
              <c:numCache>
                <c:formatCode>_(* #,##0.00_);_(* \(#,##0.00\);_(* "-"??_);_(@_)</c:formatCode>
                <c:ptCount val="8"/>
                <c:pt idx="0">
                  <c:v>499.25604552720461</c:v>
                </c:pt>
                <c:pt idx="1">
                  <c:v>496.37744129441398</c:v>
                </c:pt>
                <c:pt idx="2">
                  <c:v>476.08778074331963</c:v>
                </c:pt>
                <c:pt idx="3">
                  <c:v>469.75717745034359</c:v>
                </c:pt>
                <c:pt idx="4">
                  <c:v>473.62673136603689</c:v>
                </c:pt>
                <c:pt idx="5">
                  <c:v>471.1158902530496</c:v>
                </c:pt>
                <c:pt idx="6">
                  <c:v>473.0428050504101</c:v>
                </c:pt>
                <c:pt idx="7">
                  <c:v>502.50137258306677</c:v>
                </c:pt>
              </c:numCache>
            </c:numRef>
          </c:val>
          <c:smooth val="0"/>
          <c:extLst>
            <c:ext xmlns:c16="http://schemas.microsoft.com/office/drawing/2014/chart" uri="{C3380CC4-5D6E-409C-BE32-E72D297353CC}">
              <c16:uniqueId val="{00000001-CA32-4888-9E53-CB3A7AD1FD08}"/>
            </c:ext>
          </c:extLst>
        </c:ser>
        <c:dLbls>
          <c:showLegendKey val="0"/>
          <c:showVal val="0"/>
          <c:showCatName val="0"/>
          <c:showSerName val="0"/>
          <c:showPercent val="0"/>
          <c:showBubbleSize val="0"/>
        </c:dLbls>
        <c:marker val="1"/>
        <c:smooth val="0"/>
        <c:axId val="505063640"/>
        <c:axId val="508779512"/>
      </c:lineChart>
      <c:catAx>
        <c:axId val="40713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07132592"/>
        <c:crosses val="autoZero"/>
        <c:auto val="1"/>
        <c:lblAlgn val="ctr"/>
        <c:lblOffset val="100"/>
        <c:noMultiLvlLbl val="0"/>
      </c:catAx>
      <c:valAx>
        <c:axId val="407132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Numero nuclei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07131280"/>
        <c:crosses val="autoZero"/>
        <c:crossBetween val="between"/>
      </c:valAx>
      <c:valAx>
        <c:axId val="5087795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Importo medio mensile erogato (euro)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05063640"/>
        <c:crosses val="max"/>
        <c:crossBetween val="between"/>
      </c:valAx>
      <c:catAx>
        <c:axId val="505063640"/>
        <c:scaling>
          <c:orientation val="minMax"/>
        </c:scaling>
        <c:delete val="1"/>
        <c:axPos val="b"/>
        <c:numFmt formatCode="General" sourceLinked="1"/>
        <c:majorTickMark val="out"/>
        <c:minorTickMark val="none"/>
        <c:tickLblPos val="nextTo"/>
        <c:crossAx val="508779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it-IT" sz="1800" dirty="0">
                <a:effectLst/>
              </a:rPr>
              <a:t>L’importo medio </a:t>
            </a:r>
            <a:r>
              <a:rPr lang="it-IT" sz="1800" b="1" dirty="0">
                <a:effectLst/>
              </a:rPr>
              <a:t>522</a:t>
            </a:r>
            <a:r>
              <a:rPr lang="it-IT" sz="1800" dirty="0">
                <a:effectLst/>
              </a:rPr>
              <a:t> euro per il </a:t>
            </a:r>
            <a:r>
              <a:rPr lang="it-IT" sz="1800" b="1" dirty="0">
                <a:effectLst/>
              </a:rPr>
              <a:t>Reddito</a:t>
            </a:r>
            <a:r>
              <a:rPr lang="it-IT" sz="1800" dirty="0">
                <a:effectLst/>
              </a:rPr>
              <a:t> di Cittadinanza </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it-IT" sz="1800" b="1" dirty="0">
                <a:effectLst/>
              </a:rPr>
              <a:t>219</a:t>
            </a:r>
            <a:r>
              <a:rPr lang="it-IT" sz="1800" dirty="0">
                <a:effectLst/>
              </a:rPr>
              <a:t> euro per la </a:t>
            </a:r>
            <a:r>
              <a:rPr lang="it-IT" sz="1800" b="1" dirty="0">
                <a:effectLst/>
              </a:rPr>
              <a:t>Pensione</a:t>
            </a:r>
            <a:r>
              <a:rPr lang="it-IT" sz="1800" dirty="0">
                <a:effectLst/>
              </a:rPr>
              <a:t> di Cittadinanza.</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it-IT"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35C-43BB-A121-F5A13515C85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35C-43BB-A121-F5A13515C85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35C-43BB-A121-F5A13515C8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35C-43BB-A121-F5A13515C85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35C-43BB-A121-F5A13515C85A}"/>
              </c:ext>
            </c:extLst>
          </c:dPt>
          <c:dLbls>
            <c:dLbl>
              <c:idx val="0"/>
              <c:tx>
                <c:rich>
                  <a:bodyPr/>
                  <a:lstStyle/>
                  <a:p>
                    <a:fld id="{052D878F-8802-400D-95B1-785242EE636B}" type="CELLRANGE">
                      <a:rPr lang="en-US"/>
                      <a:pPr/>
                      <a:t>[INTERVALLOCELLE]</a:t>
                    </a:fld>
                    <a:endParaRPr lang="en-US" baseline="0"/>
                  </a:p>
                  <a:p>
                    <a:fld id="{CE9B7A9A-618D-4FEC-8A9C-E07F00450ECA}"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A35C-43BB-A121-F5A13515C85A}"/>
                </c:ext>
              </c:extLst>
            </c:dLbl>
            <c:dLbl>
              <c:idx val="1"/>
              <c:tx>
                <c:rich>
                  <a:bodyPr/>
                  <a:lstStyle/>
                  <a:p>
                    <a:fld id="{D1A1176D-CF34-4C21-A197-D5F806ECE649}" type="CELLRANGE">
                      <a:rPr lang="en-US"/>
                      <a:pPr/>
                      <a:t>[INTERVALLOCELLE]</a:t>
                    </a:fld>
                    <a:endParaRPr lang="en-US" baseline="0"/>
                  </a:p>
                  <a:p>
                    <a:fld id="{297B349A-2B4C-44AC-92DA-E9E7A71A3C6D}"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A35C-43BB-A121-F5A13515C85A}"/>
                </c:ext>
              </c:extLst>
            </c:dLbl>
            <c:dLbl>
              <c:idx val="2"/>
              <c:tx>
                <c:rich>
                  <a:bodyPr/>
                  <a:lstStyle/>
                  <a:p>
                    <a:fld id="{87EB25BA-C707-42B9-AFAB-52D7842FA0EC}" type="CELLRANGE">
                      <a:rPr lang="en-US"/>
                      <a:pPr/>
                      <a:t>[INTERVALLOCELLE]</a:t>
                    </a:fld>
                    <a:endParaRPr lang="en-US" baseline="0"/>
                  </a:p>
                  <a:p>
                    <a:fld id="{DE236374-C40F-49F2-A78D-05C6BF96C6AB}"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A35C-43BB-A121-F5A13515C85A}"/>
                </c:ext>
              </c:extLst>
            </c:dLbl>
            <c:dLbl>
              <c:idx val="3"/>
              <c:tx>
                <c:rich>
                  <a:bodyPr/>
                  <a:lstStyle/>
                  <a:p>
                    <a:fld id="{4E28D841-E6B8-4D8D-A3E8-6B760EF615A5}" type="CELLRANGE">
                      <a:rPr lang="en-US"/>
                      <a:pPr/>
                      <a:t>[INTERVALLOCELLE]</a:t>
                    </a:fld>
                    <a:endParaRPr lang="en-US" baseline="0"/>
                  </a:p>
                  <a:p>
                    <a:fld id="{59390FAF-BB73-4E98-9E69-13D4A86A47A4}"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A35C-43BB-A121-F5A13515C85A}"/>
                </c:ext>
              </c:extLst>
            </c:dLbl>
            <c:dLbl>
              <c:idx val="4"/>
              <c:tx>
                <c:rich>
                  <a:bodyPr/>
                  <a:lstStyle/>
                  <a:p>
                    <a:fld id="{7E07206B-5717-42E6-BB4C-21450372BFAC}" type="CELLRANGE">
                      <a:rPr lang="en-US"/>
                      <a:pPr/>
                      <a:t>[INTERVALLOCELLE]</a:t>
                    </a:fld>
                    <a:endParaRPr lang="en-US" baseline="0"/>
                  </a:p>
                  <a:p>
                    <a:fld id="{CF70CC1D-06ED-4A4B-A837-87E55CBF41CB}"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A35C-43BB-A121-F5A13515C85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'Tavola 4'!$A$5:$A$9</c:f>
              <c:strCache>
                <c:ptCount val="5"/>
                <c:pt idx="0">
                  <c:v>2</c:v>
                </c:pt>
                <c:pt idx="1">
                  <c:v>3</c:v>
                </c:pt>
                <c:pt idx="2">
                  <c:v>4</c:v>
                </c:pt>
                <c:pt idx="3">
                  <c:v>5</c:v>
                </c:pt>
                <c:pt idx="4">
                  <c:v>6 e più</c:v>
                </c:pt>
              </c:strCache>
            </c:strRef>
          </c:cat>
          <c:val>
            <c:numRef>
              <c:f>'Tavola 4'!$E$5:$E$9</c:f>
              <c:numCache>
                <c:formatCode>0%</c:formatCode>
                <c:ptCount val="5"/>
                <c:pt idx="0">
                  <c:v>0.12711320292733358</c:v>
                </c:pt>
                <c:pt idx="1">
                  <c:v>0.29259460782980112</c:v>
                </c:pt>
                <c:pt idx="2">
                  <c:v>0.32014038142394646</c:v>
                </c:pt>
                <c:pt idx="3">
                  <c:v>0.16936093805261582</c:v>
                </c:pt>
                <c:pt idx="4">
                  <c:v>9.0790869766303017E-2</c:v>
                </c:pt>
              </c:numCache>
            </c:numRef>
          </c:val>
          <c:extLst>
            <c:ext xmlns:c15="http://schemas.microsoft.com/office/drawing/2012/chart" uri="{02D57815-91ED-43cb-92C2-25804820EDAC}">
              <c15:datalabelsRange>
                <c15:f>'Tavola 4'!$D$5:$D$9</c15:f>
                <c15:dlblRangeCache>
                  <c:ptCount val="5"/>
                  <c:pt idx="0">
                    <c:v> 496,06 </c:v>
                  </c:pt>
                  <c:pt idx="1">
                    <c:v> 560,19 </c:v>
                  </c:pt>
                  <c:pt idx="2">
                    <c:v> 613,15 </c:v>
                  </c:pt>
                  <c:pt idx="3">
                    <c:v> 619,02 </c:v>
                  </c:pt>
                  <c:pt idx="4">
                    <c:v> 610,94 </c:v>
                  </c:pt>
                </c15:dlblRangeCache>
              </c15:datalabelsRange>
            </c:ext>
            <c:ext xmlns:c16="http://schemas.microsoft.com/office/drawing/2014/chart" uri="{C3380CC4-5D6E-409C-BE32-E72D297353CC}">
              <c16:uniqueId val="{0000000A-A35C-43BB-A121-F5A13515C85A}"/>
            </c:ext>
          </c:extLst>
        </c:ser>
        <c:ser>
          <c:idx val="0"/>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C-A35C-43BB-A121-F5A13515C85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E-A35C-43BB-A121-F5A13515C85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0-A35C-43BB-A121-F5A13515C8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2-A35C-43BB-A121-F5A13515C85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4-A35C-43BB-A121-F5A13515C85A}"/>
              </c:ext>
            </c:extLst>
          </c:dPt>
          <c:cat>
            <c:strRef>
              <c:f>'Tavola 4'!$A$5:$A$9</c:f>
              <c:strCache>
                <c:ptCount val="5"/>
                <c:pt idx="0">
                  <c:v>2</c:v>
                </c:pt>
                <c:pt idx="1">
                  <c:v>3</c:v>
                </c:pt>
                <c:pt idx="2">
                  <c:v>4</c:v>
                </c:pt>
                <c:pt idx="3">
                  <c:v>5</c:v>
                </c:pt>
                <c:pt idx="4">
                  <c:v>6 e più</c:v>
                </c:pt>
              </c:strCache>
            </c:strRef>
          </c:cat>
          <c:val>
            <c:numRef>
              <c:f>'Tavola 4'!$D$5:$D$9</c:f>
              <c:numCache>
                <c:formatCode>_(* #,##0.00_);_(* \(#,##0.00\);_(* "-"??_);_(@_)</c:formatCode>
                <c:ptCount val="5"/>
                <c:pt idx="0">
                  <c:v>496.06125483282881</c:v>
                </c:pt>
                <c:pt idx="1">
                  <c:v>560.18793555809384</c:v>
                </c:pt>
                <c:pt idx="2">
                  <c:v>613.15036774752684</c:v>
                </c:pt>
                <c:pt idx="3">
                  <c:v>619.01896527899373</c:v>
                </c:pt>
                <c:pt idx="4">
                  <c:v>610.93891445416489</c:v>
                </c:pt>
              </c:numCache>
            </c:numRef>
          </c:val>
          <c:extLst>
            <c:ext xmlns:c16="http://schemas.microsoft.com/office/drawing/2014/chart" uri="{C3380CC4-5D6E-409C-BE32-E72D297353CC}">
              <c16:uniqueId val="{00000015-A35C-43BB-A121-F5A13515C85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Composizione e importo medio mensile</a:t>
            </a:r>
            <a:r>
              <a:rPr lang="it-IT" baseline="0"/>
              <a:t> dei n</a:t>
            </a:r>
            <a:r>
              <a:rPr lang="it-IT"/>
              <a:t>uclei percettori di Rdc/PdC con presenza</a:t>
            </a:r>
            <a:r>
              <a:rPr lang="it-IT" baseline="0"/>
              <a:t> di </a:t>
            </a:r>
            <a:r>
              <a:rPr lang="it-IT" b="1" baseline="0"/>
              <a:t>disabili</a:t>
            </a:r>
            <a:r>
              <a:rPr lang="it-IT"/>
              <a:t> al netto dei decaduti per numero componenti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840-4608-8551-B486F410FC5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840-4608-8551-B486F410FC5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840-4608-8551-B486F410FC5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840-4608-8551-B486F410FC5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840-4608-8551-B486F410FC5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C840-4608-8551-B486F410FC55}"/>
              </c:ext>
            </c:extLst>
          </c:dPt>
          <c:dLbls>
            <c:dLbl>
              <c:idx val="0"/>
              <c:tx>
                <c:rich>
                  <a:bodyPr/>
                  <a:lstStyle/>
                  <a:p>
                    <a:fld id="{76E033AD-96CF-41F7-8C0F-C73BF8CC971D}" type="CELLRANGE">
                      <a:rPr lang="en-US"/>
                      <a:pPr/>
                      <a:t>[INTERVALLOCELLE]</a:t>
                    </a:fld>
                    <a:endParaRPr lang="en-US" baseline="0"/>
                  </a:p>
                  <a:p>
                    <a:fld id="{302D66C7-BD04-4F7A-90A4-637F5C15C55B}"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C840-4608-8551-B486F410FC55}"/>
                </c:ext>
              </c:extLst>
            </c:dLbl>
            <c:dLbl>
              <c:idx val="1"/>
              <c:tx>
                <c:rich>
                  <a:bodyPr/>
                  <a:lstStyle/>
                  <a:p>
                    <a:fld id="{4EC57BD1-A72C-49F9-A8C7-18B44D9560B7}" type="CELLRANGE">
                      <a:rPr lang="en-US"/>
                      <a:pPr/>
                      <a:t>[INTERVALLOCELLE]</a:t>
                    </a:fld>
                    <a:endParaRPr lang="en-US" baseline="0"/>
                  </a:p>
                  <a:p>
                    <a:fld id="{11717FE9-A8F5-4564-9B90-9D4956AD4A30}"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C840-4608-8551-B486F410FC55}"/>
                </c:ext>
              </c:extLst>
            </c:dLbl>
            <c:dLbl>
              <c:idx val="2"/>
              <c:tx>
                <c:rich>
                  <a:bodyPr/>
                  <a:lstStyle/>
                  <a:p>
                    <a:fld id="{BF002FB6-BB69-469A-A347-6E946D56D544}" type="CELLRANGE">
                      <a:rPr lang="en-US"/>
                      <a:pPr/>
                      <a:t>[INTERVALLOCELLE]</a:t>
                    </a:fld>
                    <a:endParaRPr lang="en-US" baseline="0"/>
                  </a:p>
                  <a:p>
                    <a:fld id="{D319136B-D73A-45DE-B76D-92CC229D0AF8}"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C840-4608-8551-B486F410FC55}"/>
                </c:ext>
              </c:extLst>
            </c:dLbl>
            <c:dLbl>
              <c:idx val="3"/>
              <c:tx>
                <c:rich>
                  <a:bodyPr/>
                  <a:lstStyle/>
                  <a:p>
                    <a:fld id="{C52BCE89-A4A0-4615-AB56-853FABF78221}" type="CELLRANGE">
                      <a:rPr lang="en-US"/>
                      <a:pPr/>
                      <a:t>[INTERVALLOCELLE]</a:t>
                    </a:fld>
                    <a:endParaRPr lang="en-US" baseline="0"/>
                  </a:p>
                  <a:p>
                    <a:fld id="{A1380A68-38BB-4FBA-9B5B-93232FD30508}"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C840-4608-8551-B486F410FC55}"/>
                </c:ext>
              </c:extLst>
            </c:dLbl>
            <c:dLbl>
              <c:idx val="4"/>
              <c:tx>
                <c:rich>
                  <a:bodyPr/>
                  <a:lstStyle/>
                  <a:p>
                    <a:fld id="{5BD2B1A5-6139-4097-80F3-157D7E3125DC}" type="CELLRANGE">
                      <a:rPr lang="en-US"/>
                      <a:pPr/>
                      <a:t>[INTERVALLOCELLE]</a:t>
                    </a:fld>
                    <a:endParaRPr lang="en-US" baseline="0"/>
                  </a:p>
                  <a:p>
                    <a:fld id="{4E11D36C-B1B0-4697-B70A-8C4F3026EA73}" type="VALUE">
                      <a:rPr lang="en-US"/>
                      <a:pPr/>
                      <a:t>[VALORE]</a:t>
                    </a:fld>
                    <a:endParaRPr lang="it-I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C840-4608-8551-B486F410FC55}"/>
                </c:ext>
              </c:extLst>
            </c:dLbl>
            <c:dLbl>
              <c:idx val="5"/>
              <c:tx>
                <c:rich>
                  <a:bodyPr/>
                  <a:lstStyle/>
                  <a:p>
                    <a:fld id="{2E630B86-E776-4032-8B93-3DC87CCA179B}" type="CELLRANGE">
                      <a:rPr lang="en-US"/>
                      <a:pPr/>
                      <a:t>[INTERVALLOCELLE]</a:t>
                    </a:fld>
                    <a:r>
                      <a:rPr lang="en-US" baseline="0"/>
                      <a:t>
</a:t>
                    </a:r>
                    <a:fld id="{5D3E78DD-D229-457B-AF86-B460968AFB25}" type="VALUE">
                      <a:rPr lang="en-US" baseline="0"/>
                      <a:pPr/>
                      <a:t>[VALORE]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840-4608-8551-B486F410FC5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'Tavola 4'!$A$5:$A$9</c:f>
              <c:strCache>
                <c:ptCount val="5"/>
                <c:pt idx="0">
                  <c:v>2</c:v>
                </c:pt>
                <c:pt idx="1">
                  <c:v>3</c:v>
                </c:pt>
                <c:pt idx="2">
                  <c:v>4</c:v>
                </c:pt>
                <c:pt idx="3">
                  <c:v>5</c:v>
                </c:pt>
                <c:pt idx="4">
                  <c:v>6 e più</c:v>
                </c:pt>
              </c:strCache>
            </c:strRef>
          </c:cat>
          <c:val>
            <c:numRef>
              <c:f>'Tavola 5'!$G$4:$G$9</c:f>
              <c:numCache>
                <c:formatCode>0%</c:formatCode>
                <c:ptCount val="6"/>
                <c:pt idx="0">
                  <c:v>0.37031636431216136</c:v>
                </c:pt>
                <c:pt idx="1">
                  <c:v>0.24608178105626319</c:v>
                </c:pt>
                <c:pt idx="2">
                  <c:v>0.16374319166273535</c:v>
                </c:pt>
                <c:pt idx="3">
                  <c:v>0.1225619838648959</c:v>
                </c:pt>
                <c:pt idx="4">
                  <c:v>6.0280291442104714E-2</c:v>
                </c:pt>
                <c:pt idx="5">
                  <c:v>3.7016387661839477E-2</c:v>
                </c:pt>
              </c:numCache>
            </c:numRef>
          </c:val>
          <c:extLst>
            <c:ext xmlns:c15="http://schemas.microsoft.com/office/drawing/2012/chart" uri="{02D57815-91ED-43cb-92C2-25804820EDAC}">
              <c15:datalabelsRange>
                <c15:f>'Tavola 5'!$D$4:$D$9</c15:f>
                <c15:dlblRangeCache>
                  <c:ptCount val="6"/>
                  <c:pt idx="0">
                    <c:v> 379,50 </c:v>
                  </c:pt>
                  <c:pt idx="1">
                    <c:v> 450,41 </c:v>
                  </c:pt>
                  <c:pt idx="2">
                    <c:v> 548,32 </c:v>
                  </c:pt>
                  <c:pt idx="3">
                    <c:v> 618,28 </c:v>
                  </c:pt>
                  <c:pt idx="4">
                    <c:v> 633,15 </c:v>
                  </c:pt>
                  <c:pt idx="5">
                    <c:v> 610,81 </c:v>
                  </c:pt>
                </c15:dlblRangeCache>
              </c15:datalabelsRange>
            </c:ext>
            <c:ext xmlns:c16="http://schemas.microsoft.com/office/drawing/2014/chart" uri="{C3380CC4-5D6E-409C-BE32-E72D297353CC}">
              <c16:uniqueId val="{0000000C-C840-4608-8551-B486F410FC55}"/>
            </c:ext>
          </c:extLst>
        </c:ser>
        <c:ser>
          <c:idx val="0"/>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E-C840-4608-8551-B486F410FC5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0-C840-4608-8551-B486F410FC5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2-C840-4608-8551-B486F410FC5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4-C840-4608-8551-B486F410FC5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6-C840-4608-8551-B486F410FC5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8-C840-4608-8551-B486F410FC55}"/>
              </c:ext>
            </c:extLst>
          </c:dPt>
          <c:cat>
            <c:strRef>
              <c:f>'Tavola 4'!$A$5:$A$9</c:f>
              <c:strCache>
                <c:ptCount val="5"/>
                <c:pt idx="0">
                  <c:v>2</c:v>
                </c:pt>
                <c:pt idx="1">
                  <c:v>3</c:v>
                </c:pt>
                <c:pt idx="2">
                  <c:v>4</c:v>
                </c:pt>
                <c:pt idx="3">
                  <c:v>5</c:v>
                </c:pt>
                <c:pt idx="4">
                  <c:v>6 e più</c:v>
                </c:pt>
              </c:strCache>
            </c:strRef>
          </c:cat>
          <c:val>
            <c:numRef>
              <c:f>'Tavola 5'!$D$4:$D$9</c:f>
              <c:numCache>
                <c:formatCode>_(* #,##0.00_);_(* \(#,##0.00\);_(* "-"??_);_(@_)</c:formatCode>
                <c:ptCount val="6"/>
                <c:pt idx="0">
                  <c:v>379.49728228813581</c:v>
                </c:pt>
                <c:pt idx="1">
                  <c:v>450.41029767033945</c:v>
                </c:pt>
                <c:pt idx="2">
                  <c:v>548.32367424930271</c:v>
                </c:pt>
                <c:pt idx="3">
                  <c:v>618.27606196791601</c:v>
                </c:pt>
                <c:pt idx="4">
                  <c:v>633.14649314324993</c:v>
                </c:pt>
                <c:pt idx="5">
                  <c:v>610.80803440860416</c:v>
                </c:pt>
              </c:numCache>
            </c:numRef>
          </c:val>
          <c:extLst>
            <c:ext xmlns:c16="http://schemas.microsoft.com/office/drawing/2014/chart" uri="{C3380CC4-5D6E-409C-BE32-E72D297353CC}">
              <c16:uniqueId val="{00000019-C840-4608-8551-B486F410FC5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r>
              <a:rPr lang="it-IT" sz="900" b="1"/>
              <a:t>Nuclei</a:t>
            </a:r>
            <a:r>
              <a:rPr lang="it-IT" sz="900" b="1" baseline="0"/>
              <a:t> percettori di RdC/PdC al netto dei decaduti per classi di importo percepito</a:t>
            </a:r>
            <a:endParaRPr lang="it-IT" sz="900" b="1"/>
          </a:p>
        </c:rich>
      </c:tx>
      <c:layout>
        <c:manualLayout>
          <c:xMode val="edge"/>
          <c:yMode val="edge"/>
          <c:x val="0.11923600174978127"/>
          <c:y val="0"/>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A49-4A72-A79C-76B43B7485C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A49-4A72-A79C-76B43B7485CF}"/>
              </c:ext>
            </c:extLst>
          </c:dPt>
          <c:dPt>
            <c:idx val="2"/>
            <c:bubble3D val="0"/>
            <c:explosion val="1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A49-4A72-A79C-76B43B7485C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A49-4A72-A79C-76B43B7485C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A49-4A72-A79C-76B43B7485C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A49-4A72-A79C-76B43B7485CF}"/>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A49-4A72-A79C-76B43B7485CF}"/>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'Tavola 6'!$A$4:$A$10</c:f>
              <c:strCache>
                <c:ptCount val="7"/>
                <c:pt idx="0">
                  <c:v>Fino a 200,00 </c:v>
                </c:pt>
                <c:pt idx="1">
                  <c:v>200,01 - 400,00</c:v>
                </c:pt>
                <c:pt idx="2">
                  <c:v>400,01 - 600,00</c:v>
                </c:pt>
                <c:pt idx="3">
                  <c:v>600,01 - 800,00</c:v>
                </c:pt>
                <c:pt idx="4">
                  <c:v>800,01 - 1.000,00</c:v>
                </c:pt>
                <c:pt idx="5">
                  <c:v>1.000,01 - 1.200,00</c:v>
                </c:pt>
                <c:pt idx="6">
                  <c:v>Oltre 1.200,00 </c:v>
                </c:pt>
              </c:strCache>
            </c:strRef>
          </c:cat>
          <c:val>
            <c:numRef>
              <c:f>'Tavola 6'!$H$4:$H$10</c:f>
              <c:numCache>
                <c:formatCode>_-* #,##0_-;\-* #,##0_-;_-* "-"??_-;_-@_-</c:formatCode>
                <c:ptCount val="7"/>
                <c:pt idx="0">
                  <c:v>207372</c:v>
                </c:pt>
                <c:pt idx="1">
                  <c:v>176956</c:v>
                </c:pt>
                <c:pt idx="2">
                  <c:v>303854</c:v>
                </c:pt>
                <c:pt idx="3">
                  <c:v>184097</c:v>
                </c:pt>
                <c:pt idx="4">
                  <c:v>100962</c:v>
                </c:pt>
                <c:pt idx="5">
                  <c:v>35962</c:v>
                </c:pt>
                <c:pt idx="6">
                  <c:v>5226</c:v>
                </c:pt>
              </c:numCache>
            </c:numRef>
          </c:val>
          <c:extLst>
            <c:ext xmlns:c16="http://schemas.microsoft.com/office/drawing/2014/chart" uri="{C3380CC4-5D6E-409C-BE32-E72D297353CC}">
              <c16:uniqueId val="{0000000E-FA49-4A72-A79C-76B43B7485CF}"/>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it-IT"/>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0.86255</cdr:x>
      <cdr:y>0.51712</cdr:y>
    </cdr:from>
    <cdr:to>
      <cdr:x>0.98361</cdr:x>
      <cdr:y>0.68151</cdr:y>
    </cdr:to>
    <cdr:sp macro="" textlink="">
      <cdr:nvSpPr>
        <cdr:cNvPr id="2" name="CasellaDiTesto 1"/>
        <cdr:cNvSpPr txBox="1"/>
      </cdr:nvSpPr>
      <cdr:spPr>
        <a:xfrm xmlns:a="http://schemas.openxmlformats.org/drawingml/2006/main">
          <a:off x="6515100" y="28765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E36CD54B-BA35-E74C-A707-269E415D3CE8}" type="datetimeFigureOut">
              <a:rPr lang="it-IT" smtClean="0"/>
              <a:t>20/12/2019</a:t>
            </a:fld>
            <a:endParaRPr lang="it-IT"/>
          </a:p>
        </p:txBody>
      </p:sp>
      <p:sp>
        <p:nvSpPr>
          <p:cNvPr id="4" name="Segnaposto piè di pagina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E7959456-E936-774A-958C-C00FC3B39C99}" type="slidenum">
              <a:rPr lang="it-IT" smtClean="0"/>
              <a:t>‹N›</a:t>
            </a:fld>
            <a:endParaRPr lang="it-IT"/>
          </a:p>
        </p:txBody>
      </p:sp>
    </p:spTree>
    <p:extLst>
      <p:ext uri="{BB962C8B-B14F-4D97-AF65-F5344CB8AC3E}">
        <p14:creationId xmlns:p14="http://schemas.microsoft.com/office/powerpoint/2010/main" val="1593866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17DAF4E-02F8-414B-86A0-D626C8AA3754}" type="datetimeFigureOut">
              <a:rPr lang="it-IT" smtClean="0"/>
              <a:t>20/12/2019</a:t>
            </a:fld>
            <a:endParaRPr lang="it-IT"/>
          </a:p>
        </p:txBody>
      </p:sp>
      <p:sp>
        <p:nvSpPr>
          <p:cNvPr id="4" name="Segnaposto immagin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1649488-1680-42AF-AE9B-3F1BFA3D89E1}" type="slidenum">
              <a:rPr lang="it-IT" smtClean="0"/>
              <a:t>‹N›</a:t>
            </a:fld>
            <a:endParaRPr lang="it-IT"/>
          </a:p>
        </p:txBody>
      </p:sp>
    </p:spTree>
    <p:extLst>
      <p:ext uri="{BB962C8B-B14F-4D97-AF65-F5344CB8AC3E}">
        <p14:creationId xmlns:p14="http://schemas.microsoft.com/office/powerpoint/2010/main" val="318716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Titolo su una riga</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31F7-E80C-C346-855A-EC8454F5FB1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235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D31F7-E80C-C346-855A-EC8454F5FB1A}" type="slidenum">
              <a:rPr lang="it-IT" smtClean="0"/>
              <a:t>26</a:t>
            </a:fld>
            <a:endParaRPr lang="it-IT"/>
          </a:p>
        </p:txBody>
      </p:sp>
    </p:spTree>
    <p:extLst>
      <p:ext uri="{BB962C8B-B14F-4D97-AF65-F5344CB8AC3E}">
        <p14:creationId xmlns:p14="http://schemas.microsoft.com/office/powerpoint/2010/main" val="179645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D31F7-E80C-C346-855A-EC8454F5FB1A}" type="slidenum">
              <a:rPr lang="it-IT" smtClean="0"/>
              <a:t>27</a:t>
            </a:fld>
            <a:endParaRPr lang="it-IT"/>
          </a:p>
        </p:txBody>
      </p:sp>
    </p:spTree>
    <p:extLst>
      <p:ext uri="{BB962C8B-B14F-4D97-AF65-F5344CB8AC3E}">
        <p14:creationId xmlns:p14="http://schemas.microsoft.com/office/powerpoint/2010/main" val="1796451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B8A9B52-CEBB-E545-BBC5-BB375AD8E0CF}"/>
              </a:ext>
            </a:extLst>
          </p:cNvPr>
          <p:cNvPicPr>
            <a:picLocks noChangeAspect="1"/>
          </p:cNvPicPr>
          <p:nvPr/>
        </p:nvPicPr>
        <p:blipFill>
          <a:blip r:embed="rId2"/>
          <a:stretch>
            <a:fillRect/>
          </a:stretch>
        </p:blipFill>
        <p:spPr>
          <a:xfrm>
            <a:off x="-1345" y="-12358"/>
            <a:ext cx="9136076" cy="6863953"/>
          </a:xfrm>
          <a:prstGeom prst="rect">
            <a:avLst/>
          </a:prstGeom>
        </p:spPr>
      </p:pic>
      <p:pic>
        <p:nvPicPr>
          <p:cNvPr id="14" name="Immagine 13">
            <a:extLst>
              <a:ext uri="{FF2B5EF4-FFF2-40B4-BE49-F238E27FC236}">
                <a16:creationId xmlns:a16="http://schemas.microsoft.com/office/drawing/2014/main" id="{3DBF2853-6A54-A243-8084-B4AF02C9A499}"/>
              </a:ext>
            </a:extLst>
          </p:cNvPr>
          <p:cNvPicPr>
            <a:picLocks noChangeAspect="1"/>
          </p:cNvPicPr>
          <p:nvPr/>
        </p:nvPicPr>
        <p:blipFill>
          <a:blip r:embed="rId3"/>
          <a:stretch>
            <a:fillRect/>
          </a:stretch>
        </p:blipFill>
        <p:spPr>
          <a:xfrm>
            <a:off x="146848" y="207964"/>
            <a:ext cx="661307" cy="1255077"/>
          </a:xfrm>
          <a:prstGeom prst="rect">
            <a:avLst/>
          </a:prstGeom>
        </p:spPr>
      </p:pic>
      <p:sp>
        <p:nvSpPr>
          <p:cNvPr id="18" name="Segnaposto testo 2">
            <a:extLst>
              <a:ext uri="{FF2B5EF4-FFF2-40B4-BE49-F238E27FC236}">
                <a16:creationId xmlns:a16="http://schemas.microsoft.com/office/drawing/2014/main" id="{72E1A49D-7EF6-1646-96F7-C4E09F3A4444}"/>
              </a:ext>
            </a:extLst>
          </p:cNvPr>
          <p:cNvSpPr>
            <a:spLocks noGrp="1"/>
          </p:cNvSpPr>
          <p:nvPr>
            <p:ph type="body" idx="13"/>
          </p:nvPr>
        </p:nvSpPr>
        <p:spPr>
          <a:xfrm>
            <a:off x="628650" y="2223128"/>
            <a:ext cx="7886700" cy="4101472"/>
          </a:xfrm>
        </p:spPr>
        <p:txBody>
          <a:bodyPr/>
          <a:lstStyle>
            <a:lvl1pPr marL="0" indent="0">
              <a:lnSpc>
                <a:spcPct val="100000"/>
              </a:lnSpc>
              <a:spcBef>
                <a:spcPts val="0"/>
              </a:spcBef>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21" name="Segnaposto data 4">
            <a:extLst>
              <a:ext uri="{FF2B5EF4-FFF2-40B4-BE49-F238E27FC236}">
                <a16:creationId xmlns:a16="http://schemas.microsoft.com/office/drawing/2014/main" id="{18538D43-53A1-1E44-9015-8A1A31AE534A}"/>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1D8BD707-D9CF-40AE-B4C6-C98DA3205C09}" type="datetimeFigureOut">
              <a:rPr lang="en-US" smtClean="0"/>
              <a:t>12/20/2019</a:t>
            </a:fld>
            <a:endParaRPr lang="en-US"/>
          </a:p>
        </p:txBody>
      </p:sp>
      <p:sp>
        <p:nvSpPr>
          <p:cNvPr id="22" name="Segnaposto piè di pagina 5">
            <a:extLst>
              <a:ext uri="{FF2B5EF4-FFF2-40B4-BE49-F238E27FC236}">
                <a16:creationId xmlns:a16="http://schemas.microsoft.com/office/drawing/2014/main" id="{28116675-2C0E-A741-8A8F-947B9A8035B8}"/>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23" name="Segnaposto numero diapositiva 6">
            <a:extLst>
              <a:ext uri="{FF2B5EF4-FFF2-40B4-BE49-F238E27FC236}">
                <a16:creationId xmlns:a16="http://schemas.microsoft.com/office/drawing/2014/main" id="{E9262B6D-0D2F-7747-86AB-97DC8503987B}"/>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B6F15528-21DE-4FAA-801E-634DDDAF4B2B}" type="slidenum">
              <a:rPr lang="it-IT" smtClean="0"/>
              <a:t>‹N›</a:t>
            </a:fld>
            <a:endParaRPr lang="it-IT"/>
          </a:p>
        </p:txBody>
      </p:sp>
      <p:sp>
        <p:nvSpPr>
          <p:cNvPr id="24" name="Titolo 1">
            <a:extLst>
              <a:ext uri="{FF2B5EF4-FFF2-40B4-BE49-F238E27FC236}">
                <a16:creationId xmlns:a16="http://schemas.microsoft.com/office/drawing/2014/main" id="{6DF42277-6153-9A45-8B85-066A6742BFAD}"/>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62176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8DDB23-601F-5F41-85FF-2695647E9E02}"/>
              </a:ext>
            </a:extLst>
          </p:cNvPr>
          <p:cNvPicPr>
            <a:picLocks noChangeAspect="1"/>
          </p:cNvPicPr>
          <p:nvPr/>
        </p:nvPicPr>
        <p:blipFill>
          <a:blip r:embed="rId2"/>
          <a:stretch>
            <a:fillRect/>
          </a:stretch>
        </p:blipFill>
        <p:spPr>
          <a:xfrm>
            <a:off x="-1344" y="-12358"/>
            <a:ext cx="9136076" cy="6863953"/>
          </a:xfrm>
          <a:prstGeom prst="rect">
            <a:avLst/>
          </a:prstGeom>
        </p:spPr>
      </p:pic>
      <p:pic>
        <p:nvPicPr>
          <p:cNvPr id="9" name="Immagine 8">
            <a:extLst>
              <a:ext uri="{FF2B5EF4-FFF2-40B4-BE49-F238E27FC236}">
                <a16:creationId xmlns:a16="http://schemas.microsoft.com/office/drawing/2014/main" id="{ED204A8C-8881-474C-B242-3F4F61D80C69}"/>
              </a:ext>
            </a:extLst>
          </p:cNvPr>
          <p:cNvPicPr>
            <a:picLocks noChangeAspect="1"/>
          </p:cNvPicPr>
          <p:nvPr/>
        </p:nvPicPr>
        <p:blipFill>
          <a:blip r:embed="rId3"/>
          <a:stretch>
            <a:fillRect/>
          </a:stretch>
        </p:blipFill>
        <p:spPr>
          <a:xfrm>
            <a:off x="146848" y="207964"/>
            <a:ext cx="661307" cy="1255077"/>
          </a:xfrm>
          <a:prstGeom prst="rect">
            <a:avLst/>
          </a:prstGeom>
        </p:spPr>
      </p:pic>
      <p:sp>
        <p:nvSpPr>
          <p:cNvPr id="3" name="Segnaposto immagine 2">
            <a:extLst>
              <a:ext uri="{FF2B5EF4-FFF2-40B4-BE49-F238E27FC236}">
                <a16:creationId xmlns:a16="http://schemas.microsoft.com/office/drawing/2014/main" id="{CE2423AC-2FBD-5143-8016-EB35F2E4CDE9}"/>
              </a:ext>
            </a:extLst>
          </p:cNvPr>
          <p:cNvSpPr>
            <a:spLocks noGrp="1"/>
          </p:cNvSpPr>
          <p:nvPr>
            <p:ph type="pic" idx="1"/>
          </p:nvPr>
        </p:nvSpPr>
        <p:spPr>
          <a:xfrm>
            <a:off x="3887391" y="2057400"/>
            <a:ext cx="4629150" cy="38036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p>
        </p:txBody>
      </p:sp>
      <p:sp>
        <p:nvSpPr>
          <p:cNvPr id="4" name="Segnaposto testo 3">
            <a:extLst>
              <a:ext uri="{FF2B5EF4-FFF2-40B4-BE49-F238E27FC236}">
                <a16:creationId xmlns:a16="http://schemas.microsoft.com/office/drawing/2014/main" id="{8DB371B7-A43D-D341-90FD-ADAD71A8C0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750948CB-9199-9446-8E00-DF9CD6AA83E6}"/>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1D8BD707-D9CF-40AE-B4C6-C98DA3205C09}" type="datetimeFigureOut">
              <a:rPr lang="en-US" smtClean="0"/>
              <a:t>12/20/2019</a:t>
            </a:fld>
            <a:endParaRPr lang="en-US"/>
          </a:p>
        </p:txBody>
      </p:sp>
      <p:sp>
        <p:nvSpPr>
          <p:cNvPr id="6" name="Segnaposto piè di pagina 5">
            <a:extLst>
              <a:ext uri="{FF2B5EF4-FFF2-40B4-BE49-F238E27FC236}">
                <a16:creationId xmlns:a16="http://schemas.microsoft.com/office/drawing/2014/main" id="{D9D915CC-2D26-C24F-9B73-8D2A1C446EDD}"/>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7" name="Segnaposto numero diapositiva 6">
            <a:extLst>
              <a:ext uri="{FF2B5EF4-FFF2-40B4-BE49-F238E27FC236}">
                <a16:creationId xmlns:a16="http://schemas.microsoft.com/office/drawing/2014/main" id="{B1AF07B7-370F-AD4F-882B-6EE500B92B75}"/>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B6F15528-21DE-4FAA-801E-634DDDAF4B2B}" type="slidenum">
              <a:rPr lang="it-IT" smtClean="0"/>
              <a:t>‹N›</a:t>
            </a:fld>
            <a:endParaRPr lang="it-IT"/>
          </a:p>
        </p:txBody>
      </p:sp>
      <p:sp>
        <p:nvSpPr>
          <p:cNvPr id="12" name="Titolo 1">
            <a:extLst>
              <a:ext uri="{FF2B5EF4-FFF2-40B4-BE49-F238E27FC236}">
                <a16:creationId xmlns:a16="http://schemas.microsoft.com/office/drawing/2014/main" id="{0D278940-B9DB-0941-A225-9422E2ACC7B2}"/>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60236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13107-E37E-F441-9DCE-4BBF21DC9201}"/>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AA26D94-3F0D-F544-8646-6079DC50205E}"/>
              </a:ext>
            </a:extLst>
          </p:cNvPr>
          <p:cNvSpPr>
            <a:spLocks noGrp="1"/>
          </p:cNvSpPr>
          <p:nvPr>
            <p:ph type="body" orient="vert" idx="1"/>
          </p:nvPr>
        </p:nvSpPr>
        <p:spPr/>
        <p:txBody>
          <a:bodyPr vert="eaVert"/>
          <a:lstStyle/>
          <a:p>
            <a:pPr lvl="0"/>
            <a:r>
              <a:rPr lang="it-IT"/>
              <a:t>Modifica gli stili del testo dello schema</a:t>
            </a:r>
          </a:p>
        </p:txBody>
      </p:sp>
      <p:sp>
        <p:nvSpPr>
          <p:cNvPr id="4" name="Segnaposto data 3">
            <a:extLst>
              <a:ext uri="{FF2B5EF4-FFF2-40B4-BE49-F238E27FC236}">
                <a16:creationId xmlns:a16="http://schemas.microsoft.com/office/drawing/2014/main" id="{1D56D9EC-8B3F-684E-A3FE-1D984703C71F}"/>
              </a:ext>
            </a:extLst>
          </p:cNvPr>
          <p:cNvSpPr>
            <a:spLocks noGrp="1"/>
          </p:cNvSpPr>
          <p:nvPr>
            <p:ph type="dt" sz="half" idx="10"/>
          </p:nvPr>
        </p:nvSpPr>
        <p:spPr/>
        <p:txBody>
          <a:bodyPr/>
          <a:lstStyle/>
          <a:p>
            <a:fld id="{1D8BD707-D9CF-40AE-B4C6-C98DA3205C09}" type="datetimeFigureOut">
              <a:rPr lang="en-US" smtClean="0"/>
              <a:t>12/20/2019</a:t>
            </a:fld>
            <a:endParaRPr lang="en-US"/>
          </a:p>
        </p:txBody>
      </p:sp>
      <p:sp>
        <p:nvSpPr>
          <p:cNvPr id="5" name="Segnaposto piè di pagina 4">
            <a:extLst>
              <a:ext uri="{FF2B5EF4-FFF2-40B4-BE49-F238E27FC236}">
                <a16:creationId xmlns:a16="http://schemas.microsoft.com/office/drawing/2014/main" id="{5CF803E2-10FE-7046-A7A1-A602979C5F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5867A5-7952-B748-B2F1-223107EEC66C}"/>
              </a:ext>
            </a:extLst>
          </p:cNvPr>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410501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C3C5F5-BCB1-B946-9CD1-956282B17A53}"/>
              </a:ext>
            </a:extLst>
          </p:cNvPr>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D4BDE77B-C7AC-4945-A6BF-03DD9801D586}"/>
              </a:ext>
            </a:extLst>
          </p:cNvPr>
          <p:cNvSpPr>
            <a:spLocks noGrp="1"/>
          </p:cNvSpPr>
          <p:nvPr>
            <p:ph type="body" orient="vert" idx="1"/>
          </p:nvPr>
        </p:nvSpPr>
        <p:spPr>
          <a:xfrm>
            <a:off x="628650" y="365125"/>
            <a:ext cx="5800725" cy="5811838"/>
          </a:xfrm>
        </p:spPr>
        <p:txBody>
          <a:bodyPr vert="eaVert"/>
          <a:lstStyle/>
          <a:p>
            <a:pPr lvl="0"/>
            <a:r>
              <a:rPr lang="it-IT"/>
              <a:t>Modifica gli stili del testo dello schema</a:t>
            </a:r>
          </a:p>
        </p:txBody>
      </p:sp>
      <p:sp>
        <p:nvSpPr>
          <p:cNvPr id="4" name="Segnaposto data 3">
            <a:extLst>
              <a:ext uri="{FF2B5EF4-FFF2-40B4-BE49-F238E27FC236}">
                <a16:creationId xmlns:a16="http://schemas.microsoft.com/office/drawing/2014/main" id="{829B907D-036F-6D43-9433-4901BE71A44A}"/>
              </a:ext>
            </a:extLst>
          </p:cNvPr>
          <p:cNvSpPr>
            <a:spLocks noGrp="1"/>
          </p:cNvSpPr>
          <p:nvPr>
            <p:ph type="dt" sz="half" idx="10"/>
          </p:nvPr>
        </p:nvSpPr>
        <p:spPr/>
        <p:txBody>
          <a:bodyPr/>
          <a:lstStyle/>
          <a:p>
            <a:fld id="{1D8BD707-D9CF-40AE-B4C6-C98DA3205C09}" type="datetimeFigureOut">
              <a:rPr lang="en-US" smtClean="0"/>
              <a:t>12/20/2019</a:t>
            </a:fld>
            <a:endParaRPr lang="en-US"/>
          </a:p>
        </p:txBody>
      </p:sp>
      <p:sp>
        <p:nvSpPr>
          <p:cNvPr id="5" name="Segnaposto piè di pagina 4">
            <a:extLst>
              <a:ext uri="{FF2B5EF4-FFF2-40B4-BE49-F238E27FC236}">
                <a16:creationId xmlns:a16="http://schemas.microsoft.com/office/drawing/2014/main" id="{27EAB9FE-7390-C14A-8638-4E9430455C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CA8512-DB80-F549-B199-330A5C970075}"/>
              </a:ext>
            </a:extLst>
          </p:cNvPr>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402293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63049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B8A9B52-CEBB-E545-BBC5-BB375AD8E0CF}"/>
              </a:ext>
            </a:extLst>
          </p:cNvPr>
          <p:cNvPicPr>
            <a:picLocks noChangeAspect="1"/>
          </p:cNvPicPr>
          <p:nvPr userDrawn="1"/>
        </p:nvPicPr>
        <p:blipFill>
          <a:blip r:embed="rId2"/>
          <a:stretch>
            <a:fillRect/>
          </a:stretch>
        </p:blipFill>
        <p:spPr>
          <a:xfrm>
            <a:off x="-1345" y="-12358"/>
            <a:ext cx="9136076" cy="6863953"/>
          </a:xfrm>
          <a:prstGeom prst="rect">
            <a:avLst/>
          </a:prstGeom>
        </p:spPr>
      </p:pic>
      <p:pic>
        <p:nvPicPr>
          <p:cNvPr id="14" name="Immagine 13">
            <a:extLst>
              <a:ext uri="{FF2B5EF4-FFF2-40B4-BE49-F238E27FC236}">
                <a16:creationId xmlns:a16="http://schemas.microsoft.com/office/drawing/2014/main" id="{3DBF2853-6A54-A243-8084-B4AF02C9A499}"/>
              </a:ext>
            </a:extLst>
          </p:cNvPr>
          <p:cNvPicPr>
            <a:picLocks noChangeAspect="1"/>
          </p:cNvPicPr>
          <p:nvPr userDrawn="1"/>
        </p:nvPicPr>
        <p:blipFill>
          <a:blip r:embed="rId3"/>
          <a:stretch>
            <a:fillRect/>
          </a:stretch>
        </p:blipFill>
        <p:spPr>
          <a:xfrm>
            <a:off x="146848" y="207964"/>
            <a:ext cx="661307" cy="1255077"/>
          </a:xfrm>
          <a:prstGeom prst="rect">
            <a:avLst/>
          </a:prstGeom>
        </p:spPr>
      </p:pic>
      <p:sp>
        <p:nvSpPr>
          <p:cNvPr id="18" name="Segnaposto testo 2">
            <a:extLst>
              <a:ext uri="{FF2B5EF4-FFF2-40B4-BE49-F238E27FC236}">
                <a16:creationId xmlns:a16="http://schemas.microsoft.com/office/drawing/2014/main" id="{72E1A49D-7EF6-1646-96F7-C4E09F3A4444}"/>
              </a:ext>
            </a:extLst>
          </p:cNvPr>
          <p:cNvSpPr>
            <a:spLocks noGrp="1"/>
          </p:cNvSpPr>
          <p:nvPr>
            <p:ph type="body" idx="13"/>
          </p:nvPr>
        </p:nvSpPr>
        <p:spPr>
          <a:xfrm>
            <a:off x="628650" y="2223128"/>
            <a:ext cx="7886700" cy="4101472"/>
          </a:xfrm>
        </p:spPr>
        <p:txBody>
          <a:bodyPr/>
          <a:lstStyle>
            <a:lvl1pPr marL="0" indent="0">
              <a:lnSpc>
                <a:spcPct val="100000"/>
              </a:lnSpc>
              <a:spcBef>
                <a:spcPts val="0"/>
              </a:spcBef>
              <a:buNone/>
              <a:defRPr sz="12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21" name="Segnaposto data 4">
            <a:extLst>
              <a:ext uri="{FF2B5EF4-FFF2-40B4-BE49-F238E27FC236}">
                <a16:creationId xmlns:a16="http://schemas.microsoft.com/office/drawing/2014/main" id="{18538D43-53A1-1E44-9015-8A1A31AE534A}"/>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6061D4C3-E8FC-B644-BB63-C2DE41679BBD}" type="datetime1">
              <a:rPr lang="it-IT" smtClean="0"/>
              <a:pPr/>
              <a:t>20/12/2019</a:t>
            </a:fld>
            <a:endParaRPr lang="it-IT" dirty="0"/>
          </a:p>
        </p:txBody>
      </p:sp>
      <p:sp>
        <p:nvSpPr>
          <p:cNvPr id="22" name="Segnaposto piè di pagina 5">
            <a:extLst>
              <a:ext uri="{FF2B5EF4-FFF2-40B4-BE49-F238E27FC236}">
                <a16:creationId xmlns:a16="http://schemas.microsoft.com/office/drawing/2014/main" id="{28116675-2C0E-A741-8A8F-947B9A8035B8}"/>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23" name="Segnaposto numero diapositiva 6">
            <a:extLst>
              <a:ext uri="{FF2B5EF4-FFF2-40B4-BE49-F238E27FC236}">
                <a16:creationId xmlns:a16="http://schemas.microsoft.com/office/drawing/2014/main" id="{E9262B6D-0D2F-7747-86AB-97DC8503987B}"/>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24" name="Titolo 1">
            <a:extLst>
              <a:ext uri="{FF2B5EF4-FFF2-40B4-BE49-F238E27FC236}">
                <a16:creationId xmlns:a16="http://schemas.microsoft.com/office/drawing/2014/main" id="{6DF42277-6153-9A45-8B85-066A6742BFAD}"/>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75359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90BF87-B715-D24B-9832-44BD69510943}"/>
              </a:ext>
            </a:extLst>
          </p:cNvPr>
          <p:cNvPicPr>
            <a:picLocks noChangeAspect="1"/>
          </p:cNvPicPr>
          <p:nvPr userDrawn="1"/>
        </p:nvPicPr>
        <p:blipFill>
          <a:blip r:embed="rId2"/>
          <a:stretch>
            <a:fillRect/>
          </a:stretch>
        </p:blipFill>
        <p:spPr>
          <a:xfrm>
            <a:off x="-1344" y="-12358"/>
            <a:ext cx="9136076" cy="6863953"/>
          </a:xfrm>
          <a:prstGeom prst="rect">
            <a:avLst/>
          </a:prstGeom>
        </p:spPr>
      </p:pic>
      <p:pic>
        <p:nvPicPr>
          <p:cNvPr id="7" name="Immagine 6">
            <a:extLst>
              <a:ext uri="{FF2B5EF4-FFF2-40B4-BE49-F238E27FC236}">
                <a16:creationId xmlns:a16="http://schemas.microsoft.com/office/drawing/2014/main" id="{4D7B7942-FB14-BC46-A96D-4526CE5D19DA}"/>
              </a:ext>
            </a:extLst>
          </p:cNvPr>
          <p:cNvPicPr>
            <a:picLocks noChangeAspect="1"/>
          </p:cNvPicPr>
          <p:nvPr userDrawn="1"/>
        </p:nvPicPr>
        <p:blipFill>
          <a:blip r:embed="rId3"/>
          <a:stretch>
            <a:fillRect/>
          </a:stretch>
        </p:blipFill>
        <p:spPr>
          <a:xfrm>
            <a:off x="146848" y="207964"/>
            <a:ext cx="661307" cy="1255077"/>
          </a:xfrm>
          <a:prstGeom prst="rect">
            <a:avLst/>
          </a:prstGeom>
        </p:spPr>
      </p:pic>
      <p:sp>
        <p:nvSpPr>
          <p:cNvPr id="9" name="Segnaposto data 4">
            <a:extLst>
              <a:ext uri="{FF2B5EF4-FFF2-40B4-BE49-F238E27FC236}">
                <a16:creationId xmlns:a16="http://schemas.microsoft.com/office/drawing/2014/main" id="{1D463063-3CCD-514C-8EE3-8FFD0DA0DA91}"/>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6061D4C3-E8FC-B644-BB63-C2DE41679BBD}" type="datetime1">
              <a:rPr lang="it-IT" smtClean="0"/>
              <a:pPr/>
              <a:t>20/12/2019</a:t>
            </a:fld>
            <a:endParaRPr lang="it-IT" dirty="0"/>
          </a:p>
        </p:txBody>
      </p:sp>
      <p:sp>
        <p:nvSpPr>
          <p:cNvPr id="10" name="Segnaposto piè di pagina 5">
            <a:extLst>
              <a:ext uri="{FF2B5EF4-FFF2-40B4-BE49-F238E27FC236}">
                <a16:creationId xmlns:a16="http://schemas.microsoft.com/office/drawing/2014/main" id="{38B10A8C-5972-B549-A84F-E437B1DE3769}"/>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11" name="Segnaposto numero diapositiva 6">
            <a:extLst>
              <a:ext uri="{FF2B5EF4-FFF2-40B4-BE49-F238E27FC236}">
                <a16:creationId xmlns:a16="http://schemas.microsoft.com/office/drawing/2014/main" id="{74112D47-E7C0-A749-B46F-1C09AB6ED3E9}"/>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2" name="Titolo 1">
            <a:extLst>
              <a:ext uri="{FF2B5EF4-FFF2-40B4-BE49-F238E27FC236}">
                <a16:creationId xmlns:a16="http://schemas.microsoft.com/office/drawing/2014/main" id="{5A3968D5-EE06-8141-84EB-44EDECCE818C}"/>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27109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CD04E2-2BCB-B04B-8AE5-3BEDAC7BF84D}"/>
              </a:ext>
            </a:extLst>
          </p:cNvPr>
          <p:cNvPicPr>
            <a:picLocks noChangeAspect="1"/>
          </p:cNvPicPr>
          <p:nvPr userDrawn="1"/>
        </p:nvPicPr>
        <p:blipFill>
          <a:blip r:embed="rId2"/>
          <a:stretch>
            <a:fillRect/>
          </a:stretch>
        </p:blipFill>
        <p:spPr>
          <a:xfrm>
            <a:off x="-1344" y="-12358"/>
            <a:ext cx="9136076" cy="6863953"/>
          </a:xfrm>
          <a:prstGeom prst="rect">
            <a:avLst/>
          </a:prstGeom>
        </p:spPr>
      </p:pic>
      <p:pic>
        <p:nvPicPr>
          <p:cNvPr id="8" name="Immagine 7">
            <a:extLst>
              <a:ext uri="{FF2B5EF4-FFF2-40B4-BE49-F238E27FC236}">
                <a16:creationId xmlns:a16="http://schemas.microsoft.com/office/drawing/2014/main" id="{0B5E3AC0-1FD3-484B-9E61-4399F9AEB133}"/>
              </a:ext>
            </a:extLst>
          </p:cNvPr>
          <p:cNvPicPr>
            <a:picLocks noChangeAspect="1"/>
          </p:cNvPicPr>
          <p:nvPr userDrawn="1"/>
        </p:nvPicPr>
        <p:blipFill>
          <a:blip r:embed="rId3"/>
          <a:stretch>
            <a:fillRect/>
          </a:stretch>
        </p:blipFill>
        <p:spPr>
          <a:xfrm>
            <a:off x="146848" y="207964"/>
            <a:ext cx="661307" cy="1255077"/>
          </a:xfrm>
          <a:prstGeom prst="rect">
            <a:avLst/>
          </a:prstGeom>
        </p:spPr>
      </p:pic>
      <p:sp>
        <p:nvSpPr>
          <p:cNvPr id="3" name="Segnaposto contenuto 2">
            <a:extLst>
              <a:ext uri="{FF2B5EF4-FFF2-40B4-BE49-F238E27FC236}">
                <a16:creationId xmlns:a16="http://schemas.microsoft.com/office/drawing/2014/main" id="{F54921A2-BD8C-F949-A689-7488F22E61FC}"/>
              </a:ext>
            </a:extLst>
          </p:cNvPr>
          <p:cNvSpPr>
            <a:spLocks noGrp="1"/>
          </p:cNvSpPr>
          <p:nvPr>
            <p:ph idx="1"/>
          </p:nvPr>
        </p:nvSpPr>
        <p:spPr>
          <a:xfrm>
            <a:off x="628650" y="1981200"/>
            <a:ext cx="7886700" cy="4195763"/>
          </a:xfrm>
        </p:spPr>
        <p:txBody>
          <a:body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1F2FB386-9D59-134F-87EE-713AAA1DD0F5}"/>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34B4D242-6B28-2942-BA46-7A60C0146BA3}" type="datetime1">
              <a:rPr lang="it-IT" smtClean="0"/>
              <a:pPr/>
              <a:t>20/12/2019</a:t>
            </a:fld>
            <a:endParaRPr lang="it-IT" dirty="0"/>
          </a:p>
        </p:txBody>
      </p:sp>
      <p:sp>
        <p:nvSpPr>
          <p:cNvPr id="5" name="Segnaposto piè di pagina 4">
            <a:extLst>
              <a:ext uri="{FF2B5EF4-FFF2-40B4-BE49-F238E27FC236}">
                <a16:creationId xmlns:a16="http://schemas.microsoft.com/office/drawing/2014/main" id="{AC3C63F7-7A3B-AF45-B13C-D5EC32084FCB}"/>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DE451CBA-A27A-724E-9E83-4DA2A11AD557}"/>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0" name="Titolo 1">
            <a:extLst>
              <a:ext uri="{FF2B5EF4-FFF2-40B4-BE49-F238E27FC236}">
                <a16:creationId xmlns:a16="http://schemas.microsoft.com/office/drawing/2014/main" id="{9C20C73D-13F0-3A4E-BC99-1279F3B2544D}"/>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73127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793FD53-CF40-5145-95C9-66C40E3BF771}"/>
              </a:ext>
            </a:extLst>
          </p:cNvPr>
          <p:cNvPicPr>
            <a:picLocks noChangeAspect="1"/>
          </p:cNvPicPr>
          <p:nvPr userDrawn="1"/>
        </p:nvPicPr>
        <p:blipFill>
          <a:blip r:embed="rId2"/>
          <a:stretch>
            <a:fillRect/>
          </a:stretch>
        </p:blipFill>
        <p:spPr>
          <a:xfrm>
            <a:off x="-1344" y="-12358"/>
            <a:ext cx="9136076" cy="6863953"/>
          </a:xfrm>
          <a:prstGeom prst="rect">
            <a:avLst/>
          </a:prstGeom>
        </p:spPr>
      </p:pic>
      <p:pic>
        <p:nvPicPr>
          <p:cNvPr id="8" name="Immagine 7">
            <a:extLst>
              <a:ext uri="{FF2B5EF4-FFF2-40B4-BE49-F238E27FC236}">
                <a16:creationId xmlns:a16="http://schemas.microsoft.com/office/drawing/2014/main" id="{3525FF86-0899-2D48-9028-866493CE15DA}"/>
              </a:ext>
            </a:extLst>
          </p:cNvPr>
          <p:cNvPicPr>
            <a:picLocks noChangeAspect="1"/>
          </p:cNvPicPr>
          <p:nvPr userDrawn="1"/>
        </p:nvPicPr>
        <p:blipFill>
          <a:blip r:embed="rId3"/>
          <a:stretch>
            <a:fillRect/>
          </a:stretch>
        </p:blipFill>
        <p:spPr>
          <a:xfrm>
            <a:off x="146848" y="207964"/>
            <a:ext cx="661307" cy="1255077"/>
          </a:xfrm>
          <a:prstGeom prst="rect">
            <a:avLst/>
          </a:prstGeom>
        </p:spPr>
      </p:pic>
      <p:sp>
        <p:nvSpPr>
          <p:cNvPr id="10" name="Segnaposto data 4">
            <a:extLst>
              <a:ext uri="{FF2B5EF4-FFF2-40B4-BE49-F238E27FC236}">
                <a16:creationId xmlns:a16="http://schemas.microsoft.com/office/drawing/2014/main" id="{AC8D58A9-385A-5943-9805-D9B1B9060C62}"/>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6061D4C3-E8FC-B644-BB63-C2DE41679BBD}" type="datetime1">
              <a:rPr lang="it-IT" smtClean="0"/>
              <a:pPr/>
              <a:t>20/12/2019</a:t>
            </a:fld>
            <a:endParaRPr lang="it-IT" dirty="0"/>
          </a:p>
        </p:txBody>
      </p:sp>
      <p:sp>
        <p:nvSpPr>
          <p:cNvPr id="11" name="Segnaposto piè di pagina 5">
            <a:extLst>
              <a:ext uri="{FF2B5EF4-FFF2-40B4-BE49-F238E27FC236}">
                <a16:creationId xmlns:a16="http://schemas.microsoft.com/office/drawing/2014/main" id="{3A8B3191-D192-B647-907E-87F82855E211}"/>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12" name="Segnaposto numero diapositiva 6">
            <a:extLst>
              <a:ext uri="{FF2B5EF4-FFF2-40B4-BE49-F238E27FC236}">
                <a16:creationId xmlns:a16="http://schemas.microsoft.com/office/drawing/2014/main" id="{2C740F00-A37F-7C47-BA51-463EEC67B47A}"/>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8" name="Titolo 1">
            <a:extLst>
              <a:ext uri="{FF2B5EF4-FFF2-40B4-BE49-F238E27FC236}">
                <a16:creationId xmlns:a16="http://schemas.microsoft.com/office/drawing/2014/main" id="{6F12EFDA-FE99-2A41-A92B-346779C2698C}"/>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4025478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B7D30D-6955-7D41-91A4-2E42A69C2535}"/>
              </a:ext>
            </a:extLst>
          </p:cNvPr>
          <p:cNvPicPr>
            <a:picLocks noChangeAspect="1"/>
          </p:cNvPicPr>
          <p:nvPr userDrawn="1"/>
        </p:nvPicPr>
        <p:blipFill>
          <a:blip r:embed="rId2"/>
          <a:stretch>
            <a:fillRect/>
          </a:stretch>
        </p:blipFill>
        <p:spPr>
          <a:xfrm>
            <a:off x="-1344" y="-12358"/>
            <a:ext cx="9136076" cy="6863953"/>
          </a:xfrm>
          <a:prstGeom prst="rect">
            <a:avLst/>
          </a:prstGeom>
        </p:spPr>
      </p:pic>
      <p:pic>
        <p:nvPicPr>
          <p:cNvPr id="9" name="Immagine 8">
            <a:extLst>
              <a:ext uri="{FF2B5EF4-FFF2-40B4-BE49-F238E27FC236}">
                <a16:creationId xmlns:a16="http://schemas.microsoft.com/office/drawing/2014/main" id="{D2022678-3BD4-AC47-947F-ECF26852E0F1}"/>
              </a:ext>
            </a:extLst>
          </p:cNvPr>
          <p:cNvPicPr>
            <a:picLocks noChangeAspect="1"/>
          </p:cNvPicPr>
          <p:nvPr userDrawn="1"/>
        </p:nvPicPr>
        <p:blipFill>
          <a:blip r:embed="rId3"/>
          <a:stretch>
            <a:fillRect/>
          </a:stretch>
        </p:blipFill>
        <p:spPr>
          <a:xfrm>
            <a:off x="146848" y="207964"/>
            <a:ext cx="661307" cy="1255077"/>
          </a:xfrm>
          <a:prstGeom prst="rect">
            <a:avLst/>
          </a:prstGeom>
        </p:spPr>
      </p:pic>
      <p:sp>
        <p:nvSpPr>
          <p:cNvPr id="3" name="Segnaposto contenuto 2">
            <a:extLst>
              <a:ext uri="{FF2B5EF4-FFF2-40B4-BE49-F238E27FC236}">
                <a16:creationId xmlns:a16="http://schemas.microsoft.com/office/drawing/2014/main" id="{CEBCCA6F-A58C-614C-A503-62299087B71D}"/>
              </a:ext>
            </a:extLst>
          </p:cNvPr>
          <p:cNvSpPr>
            <a:spLocks noGrp="1"/>
          </p:cNvSpPr>
          <p:nvPr>
            <p:ph sz="half" idx="1"/>
          </p:nvPr>
        </p:nvSpPr>
        <p:spPr>
          <a:xfrm>
            <a:off x="628650" y="1825625"/>
            <a:ext cx="3886200" cy="4351338"/>
          </a:xfrm>
        </p:spPr>
        <p:txBody>
          <a:bodyPr/>
          <a:lstStyle/>
          <a:p>
            <a:pPr lvl="0"/>
            <a:r>
              <a:rPr lang="it-IT"/>
              <a:t>Fare clic per modificare stili del testo dello schema</a:t>
            </a:r>
          </a:p>
        </p:txBody>
      </p:sp>
      <p:sp>
        <p:nvSpPr>
          <p:cNvPr id="4" name="Segnaposto contenuto 3">
            <a:extLst>
              <a:ext uri="{FF2B5EF4-FFF2-40B4-BE49-F238E27FC236}">
                <a16:creationId xmlns:a16="http://schemas.microsoft.com/office/drawing/2014/main" id="{52945A86-E915-964C-AC8D-43DB06AB18D5}"/>
              </a:ext>
            </a:extLst>
          </p:cNvPr>
          <p:cNvSpPr>
            <a:spLocks noGrp="1"/>
          </p:cNvSpPr>
          <p:nvPr>
            <p:ph sz="half" idx="2"/>
          </p:nvPr>
        </p:nvSpPr>
        <p:spPr>
          <a:xfrm>
            <a:off x="4629150" y="1825625"/>
            <a:ext cx="3886200" cy="4351338"/>
          </a:xfrm>
        </p:spPr>
        <p:txBody>
          <a:bodyPr/>
          <a:lstStyle/>
          <a:p>
            <a:pPr lvl="0"/>
            <a:r>
              <a:rPr lang="it-IT"/>
              <a:t>Fare clic per modificare stili del testo dello schema</a:t>
            </a:r>
          </a:p>
        </p:txBody>
      </p:sp>
      <p:sp>
        <p:nvSpPr>
          <p:cNvPr id="11" name="Segnaposto data 4">
            <a:extLst>
              <a:ext uri="{FF2B5EF4-FFF2-40B4-BE49-F238E27FC236}">
                <a16:creationId xmlns:a16="http://schemas.microsoft.com/office/drawing/2014/main" id="{6C85B609-225A-4244-A6B4-E7C7B0341980}"/>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6061D4C3-E8FC-B644-BB63-C2DE41679BBD}" type="datetime1">
              <a:rPr lang="it-IT" smtClean="0"/>
              <a:pPr/>
              <a:t>20/12/2019</a:t>
            </a:fld>
            <a:endParaRPr lang="it-IT" dirty="0"/>
          </a:p>
        </p:txBody>
      </p:sp>
      <p:sp>
        <p:nvSpPr>
          <p:cNvPr id="12" name="Segnaposto piè di pagina 5">
            <a:extLst>
              <a:ext uri="{FF2B5EF4-FFF2-40B4-BE49-F238E27FC236}">
                <a16:creationId xmlns:a16="http://schemas.microsoft.com/office/drawing/2014/main" id="{194E8DE8-B79C-2945-8375-A822EC4F448D}"/>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BA6FF12E-AEFE-944E-84E9-ECD5D6E0A464}"/>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4" name="Titolo 1">
            <a:extLst>
              <a:ext uri="{FF2B5EF4-FFF2-40B4-BE49-F238E27FC236}">
                <a16:creationId xmlns:a16="http://schemas.microsoft.com/office/drawing/2014/main" id="{1C65656B-0F24-B94C-9618-C11713D37E4A}"/>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56050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F8E0840-25C1-594B-AD82-865D467A2388}"/>
              </a:ext>
            </a:extLst>
          </p:cNvPr>
          <p:cNvSpPr>
            <a:spLocks noGrp="1"/>
          </p:cNvSpPr>
          <p:nvPr>
            <p:ph sz="half" idx="2"/>
          </p:nvPr>
        </p:nvSpPr>
        <p:spPr>
          <a:xfrm>
            <a:off x="629842" y="2505075"/>
            <a:ext cx="3868340" cy="3684588"/>
          </a:xfrm>
        </p:spPr>
        <p:txBody>
          <a:bodyPr/>
          <a:lstStyle/>
          <a:p>
            <a:pPr lvl="0"/>
            <a:r>
              <a:rPr lang="it-IT"/>
              <a:t>Fare clic per modificare stili del testo dello schema</a:t>
            </a:r>
          </a:p>
        </p:txBody>
      </p:sp>
      <p:sp>
        <p:nvSpPr>
          <p:cNvPr id="6" name="Segnaposto contenuto 5">
            <a:extLst>
              <a:ext uri="{FF2B5EF4-FFF2-40B4-BE49-F238E27FC236}">
                <a16:creationId xmlns:a16="http://schemas.microsoft.com/office/drawing/2014/main" id="{ABD459A0-FEDF-1340-93DB-17D470C29F15}"/>
              </a:ext>
            </a:extLst>
          </p:cNvPr>
          <p:cNvSpPr>
            <a:spLocks noGrp="1"/>
          </p:cNvSpPr>
          <p:nvPr>
            <p:ph sz="quarter" idx="4"/>
          </p:nvPr>
        </p:nvSpPr>
        <p:spPr>
          <a:xfrm>
            <a:off x="4629150" y="2505075"/>
            <a:ext cx="3887391" cy="3684588"/>
          </a:xfrm>
        </p:spPr>
        <p:txBody>
          <a:bodyPr/>
          <a:lstStyle/>
          <a:p>
            <a:pPr lvl="0"/>
            <a:r>
              <a:rPr lang="it-IT"/>
              <a:t>Fare clic per modificare stili del testo dello schema</a:t>
            </a:r>
          </a:p>
        </p:txBody>
      </p:sp>
      <p:sp>
        <p:nvSpPr>
          <p:cNvPr id="7" name="Segnaposto data 6">
            <a:extLst>
              <a:ext uri="{FF2B5EF4-FFF2-40B4-BE49-F238E27FC236}">
                <a16:creationId xmlns:a16="http://schemas.microsoft.com/office/drawing/2014/main" id="{D852BFD8-D410-334C-B496-B03988C84A9D}"/>
              </a:ext>
            </a:extLst>
          </p:cNvPr>
          <p:cNvSpPr>
            <a:spLocks noGrp="1"/>
          </p:cNvSpPr>
          <p:nvPr>
            <p:ph type="dt" sz="half" idx="10"/>
          </p:nvPr>
        </p:nvSpPr>
        <p:spPr/>
        <p:txBody>
          <a:bodyPr/>
          <a:lstStyle/>
          <a:p>
            <a:fld id="{524685FC-FAF2-644E-A505-1DE6EA4F9AB7}" type="datetime1">
              <a:rPr lang="it-IT" smtClean="0"/>
              <a:t>20/12/2019</a:t>
            </a:fld>
            <a:endParaRPr lang="it-IT"/>
          </a:p>
        </p:txBody>
      </p:sp>
      <p:sp>
        <p:nvSpPr>
          <p:cNvPr id="8" name="Segnaposto piè di pagina 7">
            <a:extLst>
              <a:ext uri="{FF2B5EF4-FFF2-40B4-BE49-F238E27FC236}">
                <a16:creationId xmlns:a16="http://schemas.microsoft.com/office/drawing/2014/main" id="{FD5AD4E1-ACC6-F747-A3FB-C6CEEF5E8AC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C58421-BBB2-ED4C-A167-F67BC3D2E3F6}"/>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181164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90BF87-B715-D24B-9832-44BD69510943}"/>
              </a:ext>
            </a:extLst>
          </p:cNvPr>
          <p:cNvPicPr>
            <a:picLocks noChangeAspect="1"/>
          </p:cNvPicPr>
          <p:nvPr/>
        </p:nvPicPr>
        <p:blipFill>
          <a:blip r:embed="rId2"/>
          <a:stretch>
            <a:fillRect/>
          </a:stretch>
        </p:blipFill>
        <p:spPr>
          <a:xfrm>
            <a:off x="-1344" y="-12358"/>
            <a:ext cx="9136076" cy="6863953"/>
          </a:xfrm>
          <a:prstGeom prst="rect">
            <a:avLst/>
          </a:prstGeom>
        </p:spPr>
      </p:pic>
      <p:pic>
        <p:nvPicPr>
          <p:cNvPr id="7" name="Immagine 6">
            <a:extLst>
              <a:ext uri="{FF2B5EF4-FFF2-40B4-BE49-F238E27FC236}">
                <a16:creationId xmlns:a16="http://schemas.microsoft.com/office/drawing/2014/main" id="{4D7B7942-FB14-BC46-A96D-4526CE5D19DA}"/>
              </a:ext>
            </a:extLst>
          </p:cNvPr>
          <p:cNvPicPr>
            <a:picLocks noChangeAspect="1"/>
          </p:cNvPicPr>
          <p:nvPr/>
        </p:nvPicPr>
        <p:blipFill>
          <a:blip r:embed="rId3"/>
          <a:stretch>
            <a:fillRect/>
          </a:stretch>
        </p:blipFill>
        <p:spPr>
          <a:xfrm>
            <a:off x="146848" y="207964"/>
            <a:ext cx="661307" cy="1255077"/>
          </a:xfrm>
          <a:prstGeom prst="rect">
            <a:avLst/>
          </a:prstGeom>
        </p:spPr>
      </p:pic>
      <p:sp>
        <p:nvSpPr>
          <p:cNvPr id="9" name="Segnaposto data 4">
            <a:extLst>
              <a:ext uri="{FF2B5EF4-FFF2-40B4-BE49-F238E27FC236}">
                <a16:creationId xmlns:a16="http://schemas.microsoft.com/office/drawing/2014/main" id="{1D463063-3CCD-514C-8EE3-8FFD0DA0DA91}"/>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1D8BD707-D9CF-40AE-B4C6-C98DA3205C09}" type="datetimeFigureOut">
              <a:rPr lang="en-US" smtClean="0"/>
              <a:t>12/20/2019</a:t>
            </a:fld>
            <a:endParaRPr lang="en-US"/>
          </a:p>
        </p:txBody>
      </p:sp>
      <p:sp>
        <p:nvSpPr>
          <p:cNvPr id="10" name="Segnaposto piè di pagina 5">
            <a:extLst>
              <a:ext uri="{FF2B5EF4-FFF2-40B4-BE49-F238E27FC236}">
                <a16:creationId xmlns:a16="http://schemas.microsoft.com/office/drawing/2014/main" id="{38B10A8C-5972-B549-A84F-E437B1DE3769}"/>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11" name="Segnaposto numero diapositiva 6">
            <a:extLst>
              <a:ext uri="{FF2B5EF4-FFF2-40B4-BE49-F238E27FC236}">
                <a16:creationId xmlns:a16="http://schemas.microsoft.com/office/drawing/2014/main" id="{74112D47-E7C0-A749-B46F-1C09AB6ED3E9}"/>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B6F15528-21DE-4FAA-801E-634DDDAF4B2B}" type="slidenum">
              <a:rPr lang="it-IT" smtClean="0"/>
              <a:t>‹N›</a:t>
            </a:fld>
            <a:endParaRPr lang="it-IT"/>
          </a:p>
        </p:txBody>
      </p:sp>
      <p:sp>
        <p:nvSpPr>
          <p:cNvPr id="12" name="Titolo 1">
            <a:extLst>
              <a:ext uri="{FF2B5EF4-FFF2-40B4-BE49-F238E27FC236}">
                <a16:creationId xmlns:a16="http://schemas.microsoft.com/office/drawing/2014/main" id="{5A3968D5-EE06-8141-84EB-44EDECCE818C}"/>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149284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FB4BF26-22B7-8449-8C2A-4DAB5A4A877D}"/>
              </a:ext>
            </a:extLst>
          </p:cNvPr>
          <p:cNvPicPr>
            <a:picLocks noChangeAspect="1"/>
          </p:cNvPicPr>
          <p:nvPr userDrawn="1"/>
        </p:nvPicPr>
        <p:blipFill>
          <a:blip r:embed="rId2"/>
          <a:stretch>
            <a:fillRect/>
          </a:stretch>
        </p:blipFill>
        <p:spPr>
          <a:xfrm>
            <a:off x="0" y="-5952"/>
            <a:ext cx="9278070" cy="6970633"/>
          </a:xfrm>
          <a:prstGeom prst="rect">
            <a:avLst/>
          </a:prstGeom>
        </p:spPr>
      </p:pic>
      <p:sp>
        <p:nvSpPr>
          <p:cNvPr id="2" name="Titolo 1">
            <a:extLst>
              <a:ext uri="{FF2B5EF4-FFF2-40B4-BE49-F238E27FC236}">
                <a16:creationId xmlns:a16="http://schemas.microsoft.com/office/drawing/2014/main" id="{474DED1C-401D-D040-9A15-7A7D4946ED35}"/>
              </a:ext>
            </a:extLst>
          </p:cNvPr>
          <p:cNvSpPr>
            <a:spLocks noGrp="1"/>
          </p:cNvSpPr>
          <p:nvPr>
            <p:ph type="title"/>
          </p:nvPr>
        </p:nvSpPr>
        <p:spPr>
          <a:xfrm>
            <a:off x="1914525" y="3299618"/>
            <a:ext cx="5314950" cy="1325563"/>
          </a:xfrm>
          <a:ln>
            <a:solidFill>
              <a:schemeClr val="bg1"/>
            </a:solidFill>
          </a:ln>
        </p:spPr>
        <p:txBody>
          <a:bodyPr/>
          <a:lstStyle>
            <a:lvl1pPr algn="ctr">
              <a:defRPr b="0">
                <a:solidFill>
                  <a:schemeClr val="bg1"/>
                </a:solidFill>
                <a:latin typeface="+mn-lt"/>
              </a:defRPr>
            </a:lvl1pPr>
          </a:lstStyle>
          <a:p>
            <a:r>
              <a:rPr lang="it-IT"/>
              <a:t>Fare clic per modificare lo stile del titolo</a:t>
            </a:r>
            <a:endParaRPr lang="it-IT" dirty="0"/>
          </a:p>
        </p:txBody>
      </p:sp>
      <p:sp>
        <p:nvSpPr>
          <p:cNvPr id="3" name="Segnaposto data 2">
            <a:extLst>
              <a:ext uri="{FF2B5EF4-FFF2-40B4-BE49-F238E27FC236}">
                <a16:creationId xmlns:a16="http://schemas.microsoft.com/office/drawing/2014/main" id="{FA20F820-DE29-2849-A1AE-C7388DF428D5}"/>
              </a:ext>
            </a:extLst>
          </p:cNvPr>
          <p:cNvSpPr>
            <a:spLocks noGrp="1"/>
          </p:cNvSpPr>
          <p:nvPr>
            <p:ph type="dt" sz="half" idx="10"/>
          </p:nvPr>
        </p:nvSpPr>
        <p:spPr/>
        <p:txBody>
          <a:bodyPr/>
          <a:lstStyle>
            <a:lvl1pPr>
              <a:defRPr>
                <a:solidFill>
                  <a:schemeClr val="bg1"/>
                </a:solidFill>
              </a:defRPr>
            </a:lvl1pPr>
          </a:lstStyle>
          <a:p>
            <a:fld id="{0B4C7A02-0FB4-F54A-96B5-9C3B48F2C267}" type="datetime1">
              <a:rPr lang="it-IT" smtClean="0"/>
              <a:t>20/12/2019</a:t>
            </a:fld>
            <a:endParaRPr lang="it-IT" dirty="0"/>
          </a:p>
        </p:txBody>
      </p:sp>
      <p:sp>
        <p:nvSpPr>
          <p:cNvPr id="4" name="Segnaposto piè di pagina 3">
            <a:extLst>
              <a:ext uri="{FF2B5EF4-FFF2-40B4-BE49-F238E27FC236}">
                <a16:creationId xmlns:a16="http://schemas.microsoft.com/office/drawing/2014/main" id="{6DF758F4-0DB7-D343-8756-19FA84251A5D}"/>
              </a:ext>
            </a:extLst>
          </p:cNvPr>
          <p:cNvSpPr>
            <a:spLocks noGrp="1"/>
          </p:cNvSpPr>
          <p:nvPr>
            <p:ph type="ftr" sz="quarter" idx="11"/>
          </p:nvPr>
        </p:nvSpPr>
        <p:spPr/>
        <p:txBody>
          <a:bodyPr/>
          <a:lstStyle>
            <a:lvl1pPr>
              <a:defRPr>
                <a:solidFill>
                  <a:schemeClr val="bg1"/>
                </a:solidFill>
              </a:defRPr>
            </a:lvl1pPr>
          </a:lstStyle>
          <a:p>
            <a:endParaRPr lang="it-IT" dirty="0"/>
          </a:p>
        </p:txBody>
      </p:sp>
      <p:sp>
        <p:nvSpPr>
          <p:cNvPr id="5" name="Segnaposto numero diapositiva 4">
            <a:extLst>
              <a:ext uri="{FF2B5EF4-FFF2-40B4-BE49-F238E27FC236}">
                <a16:creationId xmlns:a16="http://schemas.microsoft.com/office/drawing/2014/main" id="{A0C6F60F-D52E-644F-94B8-6EB08E7A8BC1}"/>
              </a:ext>
            </a:extLst>
          </p:cNvPr>
          <p:cNvSpPr>
            <a:spLocks noGrp="1"/>
          </p:cNvSpPr>
          <p:nvPr>
            <p:ph type="sldNum" sz="quarter" idx="12"/>
          </p:nvPr>
        </p:nvSpPr>
        <p:spPr/>
        <p:txBody>
          <a:bodyPr/>
          <a:lstStyle>
            <a:lvl1pPr>
              <a:defRPr>
                <a:solidFill>
                  <a:schemeClr val="bg1"/>
                </a:solidFill>
              </a:defRPr>
            </a:lvl1pPr>
          </a:lstStyle>
          <a:p>
            <a:fld id="{10AFF00E-9DC3-7240-8851-04147A744FC9}" type="slidenum">
              <a:rPr lang="it-IT" smtClean="0"/>
              <a:pPr/>
              <a:t>‹N›</a:t>
            </a:fld>
            <a:endParaRPr lang="it-IT" dirty="0"/>
          </a:p>
        </p:txBody>
      </p:sp>
      <p:pic>
        <p:nvPicPr>
          <p:cNvPr id="8" name="Immagine 7">
            <a:extLst>
              <a:ext uri="{FF2B5EF4-FFF2-40B4-BE49-F238E27FC236}">
                <a16:creationId xmlns:a16="http://schemas.microsoft.com/office/drawing/2014/main" id="{44A98379-E07C-C74F-AF3A-74F142202573}"/>
              </a:ext>
            </a:extLst>
          </p:cNvPr>
          <p:cNvPicPr>
            <a:picLocks noChangeAspect="1"/>
          </p:cNvPicPr>
          <p:nvPr userDrawn="1"/>
        </p:nvPicPr>
        <p:blipFill>
          <a:blip r:embed="rId3"/>
          <a:stretch>
            <a:fillRect/>
          </a:stretch>
        </p:blipFill>
        <p:spPr>
          <a:xfrm>
            <a:off x="4081327" y="634683"/>
            <a:ext cx="969917" cy="1840780"/>
          </a:xfrm>
          <a:prstGeom prst="rect">
            <a:avLst/>
          </a:prstGeom>
        </p:spPr>
      </p:pic>
    </p:spTree>
    <p:extLst>
      <p:ext uri="{BB962C8B-B14F-4D97-AF65-F5344CB8AC3E}">
        <p14:creationId xmlns:p14="http://schemas.microsoft.com/office/powerpoint/2010/main" val="218121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9CBDC-F885-EB41-8ABA-C9E9E9ABAA49}"/>
              </a:ext>
            </a:extLst>
          </p:cNvPr>
          <p:cNvSpPr>
            <a:spLocks noGrp="1"/>
          </p:cNvSpPr>
          <p:nvPr>
            <p:ph type="dt" sz="half" idx="10"/>
          </p:nvPr>
        </p:nvSpPr>
        <p:spPr/>
        <p:txBody>
          <a:bodyPr/>
          <a:lstStyle/>
          <a:p>
            <a:fld id="{18D3F78E-56E7-AA4D-8AF6-BFEDE2728854}" type="datetime1">
              <a:rPr lang="it-IT" smtClean="0"/>
              <a:t>20/12/2019</a:t>
            </a:fld>
            <a:endParaRPr lang="it-IT"/>
          </a:p>
        </p:txBody>
      </p:sp>
      <p:sp>
        <p:nvSpPr>
          <p:cNvPr id="3" name="Segnaposto piè di pagina 2">
            <a:extLst>
              <a:ext uri="{FF2B5EF4-FFF2-40B4-BE49-F238E27FC236}">
                <a16:creationId xmlns:a16="http://schemas.microsoft.com/office/drawing/2014/main" id="{A49CBAF5-5E48-F844-A174-5DD0602B443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ADDDFD9-7D2E-3F43-854D-434051DE0875}"/>
              </a:ext>
            </a:extLst>
          </p:cNvPr>
          <p:cNvSpPr>
            <a:spLocks noGrp="1"/>
          </p:cNvSpPr>
          <p:nvPr>
            <p:ph type="sldNum" sz="quarter" idx="12"/>
          </p:nvPr>
        </p:nvSpPr>
        <p:spPr/>
        <p:txBody>
          <a:bodyPr/>
          <a:lstStyle/>
          <a:p>
            <a:fld id="{10AFF00E-9DC3-7240-8851-04147A744FC9}" type="slidenum">
              <a:rPr lang="it-IT" smtClean="0"/>
              <a:t>‹N›</a:t>
            </a:fld>
            <a:endParaRPr lang="it-IT"/>
          </a:p>
        </p:txBody>
      </p:sp>
      <p:pic>
        <p:nvPicPr>
          <p:cNvPr id="6" name="Immagine 5">
            <a:extLst>
              <a:ext uri="{FF2B5EF4-FFF2-40B4-BE49-F238E27FC236}">
                <a16:creationId xmlns:a16="http://schemas.microsoft.com/office/drawing/2014/main" id="{61889494-DBF9-4B45-8D92-457EE5964EE9}"/>
              </a:ext>
            </a:extLst>
          </p:cNvPr>
          <p:cNvPicPr>
            <a:picLocks noChangeAspect="1"/>
          </p:cNvPicPr>
          <p:nvPr userDrawn="1"/>
        </p:nvPicPr>
        <p:blipFill>
          <a:blip r:embed="rId2"/>
          <a:stretch>
            <a:fillRect/>
          </a:stretch>
        </p:blipFill>
        <p:spPr>
          <a:xfrm>
            <a:off x="7924" y="0"/>
            <a:ext cx="9128153" cy="6858000"/>
          </a:xfrm>
          <a:prstGeom prst="rect">
            <a:avLst/>
          </a:prstGeom>
        </p:spPr>
      </p:pic>
      <p:sp>
        <p:nvSpPr>
          <p:cNvPr id="7" name="Titolo 1">
            <a:extLst>
              <a:ext uri="{FF2B5EF4-FFF2-40B4-BE49-F238E27FC236}">
                <a16:creationId xmlns:a16="http://schemas.microsoft.com/office/drawing/2014/main" id="{971303D1-D763-AA46-9CA1-58E3DFBBA13A}"/>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817603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3465FA1-8317-5A4C-8190-0DD7306018B3}"/>
              </a:ext>
            </a:extLst>
          </p:cNvPr>
          <p:cNvPicPr>
            <a:picLocks noChangeAspect="1"/>
          </p:cNvPicPr>
          <p:nvPr userDrawn="1"/>
        </p:nvPicPr>
        <p:blipFill>
          <a:blip r:embed="rId2"/>
          <a:stretch>
            <a:fillRect/>
          </a:stretch>
        </p:blipFill>
        <p:spPr>
          <a:xfrm>
            <a:off x="-1345" y="-12358"/>
            <a:ext cx="9136076" cy="6863953"/>
          </a:xfrm>
          <a:prstGeom prst="rect">
            <a:avLst/>
          </a:prstGeom>
        </p:spPr>
      </p:pic>
      <p:pic>
        <p:nvPicPr>
          <p:cNvPr id="9" name="Immagine 8">
            <a:extLst>
              <a:ext uri="{FF2B5EF4-FFF2-40B4-BE49-F238E27FC236}">
                <a16:creationId xmlns:a16="http://schemas.microsoft.com/office/drawing/2014/main" id="{4461A619-15FE-144E-A798-636778275E82}"/>
              </a:ext>
            </a:extLst>
          </p:cNvPr>
          <p:cNvPicPr>
            <a:picLocks noChangeAspect="1"/>
          </p:cNvPicPr>
          <p:nvPr userDrawn="1"/>
        </p:nvPicPr>
        <p:blipFill>
          <a:blip r:embed="rId3"/>
          <a:stretch>
            <a:fillRect/>
          </a:stretch>
        </p:blipFill>
        <p:spPr>
          <a:xfrm>
            <a:off x="146848" y="207964"/>
            <a:ext cx="661307" cy="1255077"/>
          </a:xfrm>
          <a:prstGeom prst="rect">
            <a:avLst/>
          </a:prstGeom>
        </p:spPr>
      </p:pic>
      <p:sp>
        <p:nvSpPr>
          <p:cNvPr id="3" name="Segnaposto contenuto 2">
            <a:extLst>
              <a:ext uri="{FF2B5EF4-FFF2-40B4-BE49-F238E27FC236}">
                <a16:creationId xmlns:a16="http://schemas.microsoft.com/office/drawing/2014/main" id="{B04001D3-3B6E-3F44-BBBA-CA263BAF0E25}"/>
              </a:ext>
            </a:extLst>
          </p:cNvPr>
          <p:cNvSpPr>
            <a:spLocks noGrp="1"/>
          </p:cNvSpPr>
          <p:nvPr>
            <p:ph idx="1"/>
          </p:nvPr>
        </p:nvSpPr>
        <p:spPr>
          <a:xfrm>
            <a:off x="3887391" y="2057400"/>
            <a:ext cx="4629150" cy="38036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p:txBody>
      </p:sp>
      <p:sp>
        <p:nvSpPr>
          <p:cNvPr id="4" name="Segnaposto testo 3">
            <a:extLst>
              <a:ext uri="{FF2B5EF4-FFF2-40B4-BE49-F238E27FC236}">
                <a16:creationId xmlns:a16="http://schemas.microsoft.com/office/drawing/2014/main" id="{CCF24518-9971-F34F-A5C9-8024C9CCE0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11" name="Segnaposto data 4">
            <a:extLst>
              <a:ext uri="{FF2B5EF4-FFF2-40B4-BE49-F238E27FC236}">
                <a16:creationId xmlns:a16="http://schemas.microsoft.com/office/drawing/2014/main" id="{64489DCB-DEF7-4D4E-BD25-8E7C81D851AC}"/>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6061D4C3-E8FC-B644-BB63-C2DE41679BBD}" type="datetime1">
              <a:rPr lang="it-IT" smtClean="0"/>
              <a:pPr/>
              <a:t>20/12/2019</a:t>
            </a:fld>
            <a:endParaRPr lang="it-IT" dirty="0"/>
          </a:p>
        </p:txBody>
      </p:sp>
      <p:sp>
        <p:nvSpPr>
          <p:cNvPr id="12" name="Segnaposto piè di pagina 5">
            <a:extLst>
              <a:ext uri="{FF2B5EF4-FFF2-40B4-BE49-F238E27FC236}">
                <a16:creationId xmlns:a16="http://schemas.microsoft.com/office/drawing/2014/main" id="{26E9D950-3512-BD4F-92ED-57301D0D788B}"/>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6F1C97A9-CBAC-BB41-87A1-EAB973D8D52C}"/>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4" name="Titolo 1">
            <a:extLst>
              <a:ext uri="{FF2B5EF4-FFF2-40B4-BE49-F238E27FC236}">
                <a16:creationId xmlns:a16="http://schemas.microsoft.com/office/drawing/2014/main" id="{E2638BD4-234F-8442-AB85-AEDC47536D13}"/>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691596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8DDB23-601F-5F41-85FF-2695647E9E02}"/>
              </a:ext>
            </a:extLst>
          </p:cNvPr>
          <p:cNvPicPr>
            <a:picLocks noChangeAspect="1"/>
          </p:cNvPicPr>
          <p:nvPr userDrawn="1"/>
        </p:nvPicPr>
        <p:blipFill>
          <a:blip r:embed="rId2"/>
          <a:stretch>
            <a:fillRect/>
          </a:stretch>
        </p:blipFill>
        <p:spPr>
          <a:xfrm>
            <a:off x="-1344" y="-12358"/>
            <a:ext cx="9136076" cy="6863953"/>
          </a:xfrm>
          <a:prstGeom prst="rect">
            <a:avLst/>
          </a:prstGeom>
        </p:spPr>
      </p:pic>
      <p:pic>
        <p:nvPicPr>
          <p:cNvPr id="9" name="Immagine 8">
            <a:extLst>
              <a:ext uri="{FF2B5EF4-FFF2-40B4-BE49-F238E27FC236}">
                <a16:creationId xmlns:a16="http://schemas.microsoft.com/office/drawing/2014/main" id="{ED204A8C-8881-474C-B242-3F4F61D80C69}"/>
              </a:ext>
            </a:extLst>
          </p:cNvPr>
          <p:cNvPicPr>
            <a:picLocks noChangeAspect="1"/>
          </p:cNvPicPr>
          <p:nvPr userDrawn="1"/>
        </p:nvPicPr>
        <p:blipFill>
          <a:blip r:embed="rId3"/>
          <a:stretch>
            <a:fillRect/>
          </a:stretch>
        </p:blipFill>
        <p:spPr>
          <a:xfrm>
            <a:off x="146848" y="207964"/>
            <a:ext cx="661307" cy="1255077"/>
          </a:xfrm>
          <a:prstGeom prst="rect">
            <a:avLst/>
          </a:prstGeom>
        </p:spPr>
      </p:pic>
      <p:sp>
        <p:nvSpPr>
          <p:cNvPr id="3" name="Segnaposto immagine 2">
            <a:extLst>
              <a:ext uri="{FF2B5EF4-FFF2-40B4-BE49-F238E27FC236}">
                <a16:creationId xmlns:a16="http://schemas.microsoft.com/office/drawing/2014/main" id="{CE2423AC-2FBD-5143-8016-EB35F2E4CDE9}"/>
              </a:ext>
            </a:extLst>
          </p:cNvPr>
          <p:cNvSpPr>
            <a:spLocks noGrp="1"/>
          </p:cNvSpPr>
          <p:nvPr>
            <p:ph type="pic" idx="1"/>
          </p:nvPr>
        </p:nvSpPr>
        <p:spPr>
          <a:xfrm>
            <a:off x="3887391" y="2057400"/>
            <a:ext cx="4629150" cy="38036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p>
        </p:txBody>
      </p:sp>
      <p:sp>
        <p:nvSpPr>
          <p:cNvPr id="4" name="Segnaposto testo 3">
            <a:extLst>
              <a:ext uri="{FF2B5EF4-FFF2-40B4-BE49-F238E27FC236}">
                <a16:creationId xmlns:a16="http://schemas.microsoft.com/office/drawing/2014/main" id="{8DB371B7-A43D-D341-90FD-ADAD71A8C0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750948CB-9199-9446-8E00-DF9CD6AA83E6}"/>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6061D4C3-E8FC-B644-BB63-C2DE41679BBD}" type="datetime1">
              <a:rPr lang="it-IT" smtClean="0"/>
              <a:pPr/>
              <a:t>20/12/2019</a:t>
            </a:fld>
            <a:endParaRPr lang="it-IT" dirty="0"/>
          </a:p>
        </p:txBody>
      </p:sp>
      <p:sp>
        <p:nvSpPr>
          <p:cNvPr id="6" name="Segnaposto piè di pagina 5">
            <a:extLst>
              <a:ext uri="{FF2B5EF4-FFF2-40B4-BE49-F238E27FC236}">
                <a16:creationId xmlns:a16="http://schemas.microsoft.com/office/drawing/2014/main" id="{D9D915CC-2D26-C24F-9B73-8D2A1C446EDD}"/>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7" name="Segnaposto numero diapositiva 6">
            <a:extLst>
              <a:ext uri="{FF2B5EF4-FFF2-40B4-BE49-F238E27FC236}">
                <a16:creationId xmlns:a16="http://schemas.microsoft.com/office/drawing/2014/main" id="{B1AF07B7-370F-AD4F-882B-6EE500B92B75}"/>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2" name="Titolo 1">
            <a:extLst>
              <a:ext uri="{FF2B5EF4-FFF2-40B4-BE49-F238E27FC236}">
                <a16:creationId xmlns:a16="http://schemas.microsoft.com/office/drawing/2014/main" id="{0D278940-B9DB-0941-A225-9422E2ACC7B2}"/>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89666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13107-E37E-F441-9DCE-4BBF21DC9201}"/>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AA26D94-3F0D-F544-8646-6079DC50205E}"/>
              </a:ext>
            </a:extLst>
          </p:cNvPr>
          <p:cNvSpPr>
            <a:spLocks noGrp="1"/>
          </p:cNvSpPr>
          <p:nvPr>
            <p:ph type="body" orient="vert" idx="1"/>
          </p:nvPr>
        </p:nvSpPr>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1D56D9EC-8B3F-684E-A3FE-1D984703C71F}"/>
              </a:ext>
            </a:extLst>
          </p:cNvPr>
          <p:cNvSpPr>
            <a:spLocks noGrp="1"/>
          </p:cNvSpPr>
          <p:nvPr>
            <p:ph type="dt" sz="half" idx="10"/>
          </p:nvPr>
        </p:nvSpPr>
        <p:spPr/>
        <p:txBody>
          <a:bodyPr/>
          <a:lstStyle/>
          <a:p>
            <a:fld id="{DD7C5E78-D1FF-8542-931E-76A9DE7F1737}" type="datetime1">
              <a:rPr lang="it-IT" smtClean="0"/>
              <a:t>20/12/2019</a:t>
            </a:fld>
            <a:endParaRPr lang="it-IT"/>
          </a:p>
        </p:txBody>
      </p:sp>
      <p:sp>
        <p:nvSpPr>
          <p:cNvPr id="5" name="Segnaposto piè di pagina 4">
            <a:extLst>
              <a:ext uri="{FF2B5EF4-FFF2-40B4-BE49-F238E27FC236}">
                <a16:creationId xmlns:a16="http://schemas.microsoft.com/office/drawing/2014/main" id="{5CF803E2-10FE-7046-A7A1-A602979C5F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5867A5-7952-B748-B2F1-223107EEC66C}"/>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2489158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C3C5F5-BCB1-B946-9CD1-956282B17A53}"/>
              </a:ext>
            </a:extLst>
          </p:cNvPr>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D4BDE77B-C7AC-4945-A6BF-03DD9801D586}"/>
              </a:ext>
            </a:extLst>
          </p:cNvPr>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829B907D-036F-6D43-9433-4901BE71A44A}"/>
              </a:ext>
            </a:extLst>
          </p:cNvPr>
          <p:cNvSpPr>
            <a:spLocks noGrp="1"/>
          </p:cNvSpPr>
          <p:nvPr>
            <p:ph type="dt" sz="half" idx="10"/>
          </p:nvPr>
        </p:nvSpPr>
        <p:spPr/>
        <p:txBody>
          <a:bodyPr/>
          <a:lstStyle/>
          <a:p>
            <a:fld id="{979E4772-D18C-AB4C-BB8D-5F31358DD750}" type="datetime1">
              <a:rPr lang="it-IT" smtClean="0"/>
              <a:t>20/12/2019</a:t>
            </a:fld>
            <a:endParaRPr lang="it-IT"/>
          </a:p>
        </p:txBody>
      </p:sp>
      <p:sp>
        <p:nvSpPr>
          <p:cNvPr id="5" name="Segnaposto piè di pagina 4">
            <a:extLst>
              <a:ext uri="{FF2B5EF4-FFF2-40B4-BE49-F238E27FC236}">
                <a16:creationId xmlns:a16="http://schemas.microsoft.com/office/drawing/2014/main" id="{27EAB9FE-7390-C14A-8638-4E9430455C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CA8512-DB80-F549-B199-330A5C970075}"/>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240593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CD04E2-2BCB-B04B-8AE5-3BEDAC7BF84D}"/>
              </a:ext>
            </a:extLst>
          </p:cNvPr>
          <p:cNvPicPr>
            <a:picLocks noChangeAspect="1"/>
          </p:cNvPicPr>
          <p:nvPr/>
        </p:nvPicPr>
        <p:blipFill>
          <a:blip r:embed="rId2"/>
          <a:stretch>
            <a:fillRect/>
          </a:stretch>
        </p:blipFill>
        <p:spPr>
          <a:xfrm>
            <a:off x="-1344" y="-12358"/>
            <a:ext cx="9136076" cy="6863953"/>
          </a:xfrm>
          <a:prstGeom prst="rect">
            <a:avLst/>
          </a:prstGeom>
        </p:spPr>
      </p:pic>
      <p:pic>
        <p:nvPicPr>
          <p:cNvPr id="8" name="Immagine 7">
            <a:extLst>
              <a:ext uri="{FF2B5EF4-FFF2-40B4-BE49-F238E27FC236}">
                <a16:creationId xmlns:a16="http://schemas.microsoft.com/office/drawing/2014/main" id="{0B5E3AC0-1FD3-484B-9E61-4399F9AEB133}"/>
              </a:ext>
            </a:extLst>
          </p:cNvPr>
          <p:cNvPicPr>
            <a:picLocks noChangeAspect="1"/>
          </p:cNvPicPr>
          <p:nvPr/>
        </p:nvPicPr>
        <p:blipFill>
          <a:blip r:embed="rId3"/>
          <a:stretch>
            <a:fillRect/>
          </a:stretch>
        </p:blipFill>
        <p:spPr>
          <a:xfrm>
            <a:off x="146848" y="207964"/>
            <a:ext cx="661307" cy="1255077"/>
          </a:xfrm>
          <a:prstGeom prst="rect">
            <a:avLst/>
          </a:prstGeom>
        </p:spPr>
      </p:pic>
      <p:sp>
        <p:nvSpPr>
          <p:cNvPr id="3" name="Segnaposto contenuto 2">
            <a:extLst>
              <a:ext uri="{FF2B5EF4-FFF2-40B4-BE49-F238E27FC236}">
                <a16:creationId xmlns:a16="http://schemas.microsoft.com/office/drawing/2014/main" id="{F54921A2-BD8C-F949-A689-7488F22E61FC}"/>
              </a:ext>
            </a:extLst>
          </p:cNvPr>
          <p:cNvSpPr>
            <a:spLocks noGrp="1"/>
          </p:cNvSpPr>
          <p:nvPr>
            <p:ph idx="1"/>
          </p:nvPr>
        </p:nvSpPr>
        <p:spPr>
          <a:xfrm>
            <a:off x="628650" y="1981200"/>
            <a:ext cx="7886700" cy="4195763"/>
          </a:xfrm>
        </p:spPr>
        <p:txBody>
          <a:bodyPr/>
          <a:lstStyle/>
          <a:p>
            <a:pPr lvl="0"/>
            <a:r>
              <a:rPr lang="it-IT"/>
              <a:t>Modifica gli stili del testo dello schema</a:t>
            </a:r>
          </a:p>
        </p:txBody>
      </p:sp>
      <p:sp>
        <p:nvSpPr>
          <p:cNvPr id="4" name="Segnaposto data 3">
            <a:extLst>
              <a:ext uri="{FF2B5EF4-FFF2-40B4-BE49-F238E27FC236}">
                <a16:creationId xmlns:a16="http://schemas.microsoft.com/office/drawing/2014/main" id="{1F2FB386-9D59-134F-87EE-713AAA1DD0F5}"/>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1D8BD707-D9CF-40AE-B4C6-C98DA3205C09}" type="datetimeFigureOut">
              <a:rPr lang="en-US" smtClean="0"/>
              <a:t>12/20/2019</a:t>
            </a:fld>
            <a:endParaRPr lang="en-US"/>
          </a:p>
        </p:txBody>
      </p:sp>
      <p:sp>
        <p:nvSpPr>
          <p:cNvPr id="5" name="Segnaposto piè di pagina 4">
            <a:extLst>
              <a:ext uri="{FF2B5EF4-FFF2-40B4-BE49-F238E27FC236}">
                <a16:creationId xmlns:a16="http://schemas.microsoft.com/office/drawing/2014/main" id="{AC3C63F7-7A3B-AF45-B13C-D5EC32084FCB}"/>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DE451CBA-A27A-724E-9E83-4DA2A11AD557}"/>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B6F15528-21DE-4FAA-801E-634DDDAF4B2B}" type="slidenum">
              <a:rPr lang="it-IT" smtClean="0"/>
              <a:t>‹N›</a:t>
            </a:fld>
            <a:endParaRPr lang="it-IT"/>
          </a:p>
        </p:txBody>
      </p:sp>
      <p:sp>
        <p:nvSpPr>
          <p:cNvPr id="10" name="Titolo 1">
            <a:extLst>
              <a:ext uri="{FF2B5EF4-FFF2-40B4-BE49-F238E27FC236}">
                <a16:creationId xmlns:a16="http://schemas.microsoft.com/office/drawing/2014/main" id="{9C20C73D-13F0-3A4E-BC99-1279F3B2544D}"/>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91970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793FD53-CF40-5145-95C9-66C40E3BF771}"/>
              </a:ext>
            </a:extLst>
          </p:cNvPr>
          <p:cNvPicPr>
            <a:picLocks noChangeAspect="1"/>
          </p:cNvPicPr>
          <p:nvPr/>
        </p:nvPicPr>
        <p:blipFill>
          <a:blip r:embed="rId2"/>
          <a:stretch>
            <a:fillRect/>
          </a:stretch>
        </p:blipFill>
        <p:spPr>
          <a:xfrm>
            <a:off x="-1344" y="-12358"/>
            <a:ext cx="9136076" cy="6863953"/>
          </a:xfrm>
          <a:prstGeom prst="rect">
            <a:avLst/>
          </a:prstGeom>
        </p:spPr>
      </p:pic>
      <p:pic>
        <p:nvPicPr>
          <p:cNvPr id="8" name="Immagine 7">
            <a:extLst>
              <a:ext uri="{FF2B5EF4-FFF2-40B4-BE49-F238E27FC236}">
                <a16:creationId xmlns:a16="http://schemas.microsoft.com/office/drawing/2014/main" id="{3525FF86-0899-2D48-9028-866493CE15DA}"/>
              </a:ext>
            </a:extLst>
          </p:cNvPr>
          <p:cNvPicPr>
            <a:picLocks noChangeAspect="1"/>
          </p:cNvPicPr>
          <p:nvPr/>
        </p:nvPicPr>
        <p:blipFill>
          <a:blip r:embed="rId3"/>
          <a:stretch>
            <a:fillRect/>
          </a:stretch>
        </p:blipFill>
        <p:spPr>
          <a:xfrm>
            <a:off x="146848" y="207964"/>
            <a:ext cx="661307" cy="1255077"/>
          </a:xfrm>
          <a:prstGeom prst="rect">
            <a:avLst/>
          </a:prstGeom>
        </p:spPr>
      </p:pic>
      <p:sp>
        <p:nvSpPr>
          <p:cNvPr id="10" name="Segnaposto data 4">
            <a:extLst>
              <a:ext uri="{FF2B5EF4-FFF2-40B4-BE49-F238E27FC236}">
                <a16:creationId xmlns:a16="http://schemas.microsoft.com/office/drawing/2014/main" id="{AC8D58A9-385A-5943-9805-D9B1B9060C62}"/>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1D8BD707-D9CF-40AE-B4C6-C98DA3205C09}" type="datetimeFigureOut">
              <a:rPr lang="en-US" smtClean="0"/>
              <a:t>12/20/2019</a:t>
            </a:fld>
            <a:endParaRPr lang="en-US"/>
          </a:p>
        </p:txBody>
      </p:sp>
      <p:sp>
        <p:nvSpPr>
          <p:cNvPr id="11" name="Segnaposto piè di pagina 5">
            <a:extLst>
              <a:ext uri="{FF2B5EF4-FFF2-40B4-BE49-F238E27FC236}">
                <a16:creationId xmlns:a16="http://schemas.microsoft.com/office/drawing/2014/main" id="{3A8B3191-D192-B647-907E-87F82855E211}"/>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12" name="Segnaposto numero diapositiva 6">
            <a:extLst>
              <a:ext uri="{FF2B5EF4-FFF2-40B4-BE49-F238E27FC236}">
                <a16:creationId xmlns:a16="http://schemas.microsoft.com/office/drawing/2014/main" id="{2C740F00-A37F-7C47-BA51-463EEC67B47A}"/>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B6F15528-21DE-4FAA-801E-634DDDAF4B2B}" type="slidenum">
              <a:rPr lang="it-IT" smtClean="0"/>
              <a:t>‹N›</a:t>
            </a:fld>
            <a:endParaRPr lang="it-IT"/>
          </a:p>
        </p:txBody>
      </p:sp>
      <p:sp>
        <p:nvSpPr>
          <p:cNvPr id="18" name="Titolo 1">
            <a:extLst>
              <a:ext uri="{FF2B5EF4-FFF2-40B4-BE49-F238E27FC236}">
                <a16:creationId xmlns:a16="http://schemas.microsoft.com/office/drawing/2014/main" id="{6F12EFDA-FE99-2A41-A92B-346779C2698C}"/>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88061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B7D30D-6955-7D41-91A4-2E42A69C2535}"/>
              </a:ext>
            </a:extLst>
          </p:cNvPr>
          <p:cNvPicPr>
            <a:picLocks noChangeAspect="1"/>
          </p:cNvPicPr>
          <p:nvPr/>
        </p:nvPicPr>
        <p:blipFill>
          <a:blip r:embed="rId2"/>
          <a:stretch>
            <a:fillRect/>
          </a:stretch>
        </p:blipFill>
        <p:spPr>
          <a:xfrm>
            <a:off x="-1344" y="-12358"/>
            <a:ext cx="9136076" cy="6863953"/>
          </a:xfrm>
          <a:prstGeom prst="rect">
            <a:avLst/>
          </a:prstGeom>
        </p:spPr>
      </p:pic>
      <p:pic>
        <p:nvPicPr>
          <p:cNvPr id="9" name="Immagine 8">
            <a:extLst>
              <a:ext uri="{FF2B5EF4-FFF2-40B4-BE49-F238E27FC236}">
                <a16:creationId xmlns:a16="http://schemas.microsoft.com/office/drawing/2014/main" id="{D2022678-3BD4-AC47-947F-ECF26852E0F1}"/>
              </a:ext>
            </a:extLst>
          </p:cNvPr>
          <p:cNvPicPr>
            <a:picLocks noChangeAspect="1"/>
          </p:cNvPicPr>
          <p:nvPr/>
        </p:nvPicPr>
        <p:blipFill>
          <a:blip r:embed="rId3"/>
          <a:stretch>
            <a:fillRect/>
          </a:stretch>
        </p:blipFill>
        <p:spPr>
          <a:xfrm>
            <a:off x="146848" y="207964"/>
            <a:ext cx="661307" cy="1255077"/>
          </a:xfrm>
          <a:prstGeom prst="rect">
            <a:avLst/>
          </a:prstGeom>
        </p:spPr>
      </p:pic>
      <p:sp>
        <p:nvSpPr>
          <p:cNvPr id="3" name="Segnaposto contenuto 2">
            <a:extLst>
              <a:ext uri="{FF2B5EF4-FFF2-40B4-BE49-F238E27FC236}">
                <a16:creationId xmlns:a16="http://schemas.microsoft.com/office/drawing/2014/main" id="{CEBCCA6F-A58C-614C-A503-62299087B71D}"/>
              </a:ext>
            </a:extLst>
          </p:cNvPr>
          <p:cNvSpPr>
            <a:spLocks noGrp="1"/>
          </p:cNvSpPr>
          <p:nvPr>
            <p:ph sz="half" idx="1"/>
          </p:nvPr>
        </p:nvSpPr>
        <p:spPr>
          <a:xfrm>
            <a:off x="628650" y="1825625"/>
            <a:ext cx="3886200" cy="4351338"/>
          </a:xfrm>
        </p:spPr>
        <p:txBody>
          <a:bodyPr/>
          <a:lstStyle/>
          <a:p>
            <a:pPr lvl="0"/>
            <a:r>
              <a:rPr lang="it-IT"/>
              <a:t>Modifica gli stili del testo dello schema</a:t>
            </a:r>
          </a:p>
        </p:txBody>
      </p:sp>
      <p:sp>
        <p:nvSpPr>
          <p:cNvPr id="4" name="Segnaposto contenuto 3">
            <a:extLst>
              <a:ext uri="{FF2B5EF4-FFF2-40B4-BE49-F238E27FC236}">
                <a16:creationId xmlns:a16="http://schemas.microsoft.com/office/drawing/2014/main" id="{52945A86-E915-964C-AC8D-43DB06AB18D5}"/>
              </a:ext>
            </a:extLst>
          </p:cNvPr>
          <p:cNvSpPr>
            <a:spLocks noGrp="1"/>
          </p:cNvSpPr>
          <p:nvPr>
            <p:ph sz="half" idx="2"/>
          </p:nvPr>
        </p:nvSpPr>
        <p:spPr>
          <a:xfrm>
            <a:off x="4629150" y="1825625"/>
            <a:ext cx="3886200" cy="4351338"/>
          </a:xfrm>
        </p:spPr>
        <p:txBody>
          <a:bodyPr/>
          <a:lstStyle/>
          <a:p>
            <a:pPr lvl="0"/>
            <a:r>
              <a:rPr lang="it-IT"/>
              <a:t>Modifica gli stili del testo dello schema</a:t>
            </a:r>
          </a:p>
        </p:txBody>
      </p:sp>
      <p:sp>
        <p:nvSpPr>
          <p:cNvPr id="11" name="Segnaposto data 4">
            <a:extLst>
              <a:ext uri="{FF2B5EF4-FFF2-40B4-BE49-F238E27FC236}">
                <a16:creationId xmlns:a16="http://schemas.microsoft.com/office/drawing/2014/main" id="{6C85B609-225A-4244-A6B4-E7C7B0341980}"/>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1D8BD707-D9CF-40AE-B4C6-C98DA3205C09}" type="datetimeFigureOut">
              <a:rPr lang="en-US" smtClean="0"/>
              <a:t>12/20/2019</a:t>
            </a:fld>
            <a:endParaRPr lang="en-US"/>
          </a:p>
        </p:txBody>
      </p:sp>
      <p:sp>
        <p:nvSpPr>
          <p:cNvPr id="12" name="Segnaposto piè di pagina 5">
            <a:extLst>
              <a:ext uri="{FF2B5EF4-FFF2-40B4-BE49-F238E27FC236}">
                <a16:creationId xmlns:a16="http://schemas.microsoft.com/office/drawing/2014/main" id="{194E8DE8-B79C-2945-8375-A822EC4F448D}"/>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BA6FF12E-AEFE-944E-84E9-ECD5D6E0A464}"/>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B6F15528-21DE-4FAA-801E-634DDDAF4B2B}" type="slidenum">
              <a:rPr lang="it-IT" smtClean="0"/>
              <a:t>‹N›</a:t>
            </a:fld>
            <a:endParaRPr lang="it-IT"/>
          </a:p>
        </p:txBody>
      </p:sp>
      <p:sp>
        <p:nvSpPr>
          <p:cNvPr id="14" name="Titolo 1">
            <a:extLst>
              <a:ext uri="{FF2B5EF4-FFF2-40B4-BE49-F238E27FC236}">
                <a16:creationId xmlns:a16="http://schemas.microsoft.com/office/drawing/2014/main" id="{1C65656B-0F24-B94C-9618-C11713D37E4A}"/>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64361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F8E0840-25C1-594B-AD82-865D467A2388}"/>
              </a:ext>
            </a:extLst>
          </p:cNvPr>
          <p:cNvSpPr>
            <a:spLocks noGrp="1"/>
          </p:cNvSpPr>
          <p:nvPr>
            <p:ph sz="half" idx="2"/>
          </p:nvPr>
        </p:nvSpPr>
        <p:spPr>
          <a:xfrm>
            <a:off x="629842" y="2505075"/>
            <a:ext cx="3868340" cy="3684588"/>
          </a:xfrm>
        </p:spPr>
        <p:txBody>
          <a:bodyPr/>
          <a:lstStyle/>
          <a:p>
            <a:pPr lvl="0"/>
            <a:r>
              <a:rPr lang="it-IT"/>
              <a:t>Modifica gli stili del testo dello schema</a:t>
            </a:r>
          </a:p>
        </p:txBody>
      </p:sp>
      <p:sp>
        <p:nvSpPr>
          <p:cNvPr id="6" name="Segnaposto contenuto 5">
            <a:extLst>
              <a:ext uri="{FF2B5EF4-FFF2-40B4-BE49-F238E27FC236}">
                <a16:creationId xmlns:a16="http://schemas.microsoft.com/office/drawing/2014/main" id="{ABD459A0-FEDF-1340-93DB-17D470C29F15}"/>
              </a:ext>
            </a:extLst>
          </p:cNvPr>
          <p:cNvSpPr>
            <a:spLocks noGrp="1"/>
          </p:cNvSpPr>
          <p:nvPr>
            <p:ph sz="quarter" idx="4"/>
          </p:nvPr>
        </p:nvSpPr>
        <p:spPr>
          <a:xfrm>
            <a:off x="4629150" y="2505075"/>
            <a:ext cx="3887391" cy="3684588"/>
          </a:xfrm>
        </p:spPr>
        <p:txBody>
          <a:bodyPr/>
          <a:lstStyle/>
          <a:p>
            <a:pPr lvl="0"/>
            <a:r>
              <a:rPr lang="it-IT"/>
              <a:t>Modifica gli stili del testo dello schema</a:t>
            </a:r>
          </a:p>
        </p:txBody>
      </p:sp>
      <p:sp>
        <p:nvSpPr>
          <p:cNvPr id="7" name="Segnaposto data 6">
            <a:extLst>
              <a:ext uri="{FF2B5EF4-FFF2-40B4-BE49-F238E27FC236}">
                <a16:creationId xmlns:a16="http://schemas.microsoft.com/office/drawing/2014/main" id="{D852BFD8-D410-334C-B496-B03988C84A9D}"/>
              </a:ext>
            </a:extLst>
          </p:cNvPr>
          <p:cNvSpPr>
            <a:spLocks noGrp="1"/>
          </p:cNvSpPr>
          <p:nvPr>
            <p:ph type="dt" sz="half" idx="10"/>
          </p:nvPr>
        </p:nvSpPr>
        <p:spPr/>
        <p:txBody>
          <a:bodyPr/>
          <a:lstStyle/>
          <a:p>
            <a:fld id="{1D8BD707-D9CF-40AE-B4C6-C98DA3205C09}" type="datetimeFigureOut">
              <a:rPr lang="en-US" smtClean="0"/>
              <a:t>12/20/2019</a:t>
            </a:fld>
            <a:endParaRPr lang="en-US"/>
          </a:p>
        </p:txBody>
      </p:sp>
      <p:sp>
        <p:nvSpPr>
          <p:cNvPr id="8" name="Segnaposto piè di pagina 7">
            <a:extLst>
              <a:ext uri="{FF2B5EF4-FFF2-40B4-BE49-F238E27FC236}">
                <a16:creationId xmlns:a16="http://schemas.microsoft.com/office/drawing/2014/main" id="{FD5AD4E1-ACC6-F747-A3FB-C6CEEF5E8AC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C58421-BBB2-ED4C-A167-F67BC3D2E3F6}"/>
              </a:ext>
            </a:extLst>
          </p:cNvPr>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94463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FB4BF26-22B7-8449-8C2A-4DAB5A4A877D}"/>
              </a:ext>
            </a:extLst>
          </p:cNvPr>
          <p:cNvPicPr>
            <a:picLocks noChangeAspect="1"/>
          </p:cNvPicPr>
          <p:nvPr/>
        </p:nvPicPr>
        <p:blipFill>
          <a:blip r:embed="rId2"/>
          <a:stretch>
            <a:fillRect/>
          </a:stretch>
        </p:blipFill>
        <p:spPr>
          <a:xfrm>
            <a:off x="0" y="-5952"/>
            <a:ext cx="9278070" cy="6970633"/>
          </a:xfrm>
          <a:prstGeom prst="rect">
            <a:avLst/>
          </a:prstGeom>
        </p:spPr>
      </p:pic>
      <p:sp>
        <p:nvSpPr>
          <p:cNvPr id="2" name="Titolo 1">
            <a:extLst>
              <a:ext uri="{FF2B5EF4-FFF2-40B4-BE49-F238E27FC236}">
                <a16:creationId xmlns:a16="http://schemas.microsoft.com/office/drawing/2014/main" id="{474DED1C-401D-D040-9A15-7A7D4946ED35}"/>
              </a:ext>
            </a:extLst>
          </p:cNvPr>
          <p:cNvSpPr>
            <a:spLocks noGrp="1"/>
          </p:cNvSpPr>
          <p:nvPr>
            <p:ph type="title"/>
          </p:nvPr>
        </p:nvSpPr>
        <p:spPr>
          <a:xfrm>
            <a:off x="1914525" y="3299618"/>
            <a:ext cx="5314950" cy="1325563"/>
          </a:xfrm>
          <a:ln>
            <a:solidFill>
              <a:schemeClr val="bg1"/>
            </a:solidFill>
          </a:ln>
        </p:spPr>
        <p:txBody>
          <a:bodyPr/>
          <a:lstStyle>
            <a:lvl1pPr algn="ctr">
              <a:defRPr b="0">
                <a:solidFill>
                  <a:schemeClr val="bg1"/>
                </a:solidFill>
                <a:latin typeface="+mn-lt"/>
              </a:defRPr>
            </a:lvl1pPr>
          </a:lstStyle>
          <a:p>
            <a:r>
              <a:rPr lang="it-IT"/>
              <a:t>Fare clic per modificare lo stile del titolo</a:t>
            </a:r>
            <a:endParaRPr lang="it-IT" dirty="0"/>
          </a:p>
        </p:txBody>
      </p:sp>
      <p:sp>
        <p:nvSpPr>
          <p:cNvPr id="3" name="Segnaposto data 2">
            <a:extLst>
              <a:ext uri="{FF2B5EF4-FFF2-40B4-BE49-F238E27FC236}">
                <a16:creationId xmlns:a16="http://schemas.microsoft.com/office/drawing/2014/main" id="{FA20F820-DE29-2849-A1AE-C7388DF428D5}"/>
              </a:ext>
            </a:extLst>
          </p:cNvPr>
          <p:cNvSpPr>
            <a:spLocks noGrp="1"/>
          </p:cNvSpPr>
          <p:nvPr>
            <p:ph type="dt" sz="half" idx="10"/>
          </p:nvPr>
        </p:nvSpPr>
        <p:spPr/>
        <p:txBody>
          <a:bodyPr/>
          <a:lstStyle>
            <a:lvl1pPr>
              <a:defRPr>
                <a:solidFill>
                  <a:schemeClr val="bg1"/>
                </a:solidFill>
              </a:defRPr>
            </a:lvl1pPr>
          </a:lstStyle>
          <a:p>
            <a:fld id="{1D8BD707-D9CF-40AE-B4C6-C98DA3205C09}" type="datetimeFigureOut">
              <a:rPr lang="en-US" smtClean="0"/>
              <a:t>12/20/2019</a:t>
            </a:fld>
            <a:endParaRPr lang="en-US"/>
          </a:p>
        </p:txBody>
      </p:sp>
      <p:sp>
        <p:nvSpPr>
          <p:cNvPr id="4" name="Segnaposto piè di pagina 3">
            <a:extLst>
              <a:ext uri="{FF2B5EF4-FFF2-40B4-BE49-F238E27FC236}">
                <a16:creationId xmlns:a16="http://schemas.microsoft.com/office/drawing/2014/main" id="{6DF758F4-0DB7-D343-8756-19FA84251A5D}"/>
              </a:ext>
            </a:extLst>
          </p:cNvPr>
          <p:cNvSpPr>
            <a:spLocks noGrp="1"/>
          </p:cNvSpPr>
          <p:nvPr>
            <p:ph type="ftr" sz="quarter" idx="11"/>
          </p:nvPr>
        </p:nvSpPr>
        <p:spPr/>
        <p:txBody>
          <a:bodyPr/>
          <a:lstStyle>
            <a:lvl1pPr>
              <a:defRPr>
                <a:solidFill>
                  <a:schemeClr val="bg1"/>
                </a:solidFill>
              </a:defRPr>
            </a:lvl1pPr>
          </a:lstStyle>
          <a:p>
            <a:endParaRPr lang="it-IT"/>
          </a:p>
        </p:txBody>
      </p:sp>
      <p:sp>
        <p:nvSpPr>
          <p:cNvPr id="5" name="Segnaposto numero diapositiva 4">
            <a:extLst>
              <a:ext uri="{FF2B5EF4-FFF2-40B4-BE49-F238E27FC236}">
                <a16:creationId xmlns:a16="http://schemas.microsoft.com/office/drawing/2014/main" id="{A0C6F60F-D52E-644F-94B8-6EB08E7A8BC1}"/>
              </a:ext>
            </a:extLst>
          </p:cNvPr>
          <p:cNvSpPr>
            <a:spLocks noGrp="1"/>
          </p:cNvSpPr>
          <p:nvPr>
            <p:ph type="sldNum" sz="quarter" idx="12"/>
          </p:nvPr>
        </p:nvSpPr>
        <p:spPr/>
        <p:txBody>
          <a:bodyPr/>
          <a:lstStyle>
            <a:lvl1pPr>
              <a:defRPr>
                <a:solidFill>
                  <a:schemeClr val="bg1"/>
                </a:solidFill>
              </a:defRPr>
            </a:lvl1pPr>
          </a:lstStyle>
          <a:p>
            <a:fld id="{B6F15528-21DE-4FAA-801E-634DDDAF4B2B}" type="slidenum">
              <a:rPr lang="it-IT" smtClean="0"/>
              <a:t>‹N›</a:t>
            </a:fld>
            <a:endParaRPr lang="it-IT"/>
          </a:p>
        </p:txBody>
      </p:sp>
      <p:pic>
        <p:nvPicPr>
          <p:cNvPr id="8" name="Immagine 7">
            <a:extLst>
              <a:ext uri="{FF2B5EF4-FFF2-40B4-BE49-F238E27FC236}">
                <a16:creationId xmlns:a16="http://schemas.microsoft.com/office/drawing/2014/main" id="{44A98379-E07C-C74F-AF3A-74F142202573}"/>
              </a:ext>
            </a:extLst>
          </p:cNvPr>
          <p:cNvPicPr>
            <a:picLocks noChangeAspect="1"/>
          </p:cNvPicPr>
          <p:nvPr/>
        </p:nvPicPr>
        <p:blipFill>
          <a:blip r:embed="rId3"/>
          <a:stretch>
            <a:fillRect/>
          </a:stretch>
        </p:blipFill>
        <p:spPr>
          <a:xfrm>
            <a:off x="4081327" y="634683"/>
            <a:ext cx="969917" cy="1840780"/>
          </a:xfrm>
          <a:prstGeom prst="rect">
            <a:avLst/>
          </a:prstGeom>
        </p:spPr>
      </p:pic>
    </p:spTree>
    <p:extLst>
      <p:ext uri="{BB962C8B-B14F-4D97-AF65-F5344CB8AC3E}">
        <p14:creationId xmlns:p14="http://schemas.microsoft.com/office/powerpoint/2010/main" val="354897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9CBDC-F885-EB41-8ABA-C9E9E9ABAA49}"/>
              </a:ext>
            </a:extLst>
          </p:cNvPr>
          <p:cNvSpPr>
            <a:spLocks noGrp="1"/>
          </p:cNvSpPr>
          <p:nvPr>
            <p:ph type="dt" sz="half" idx="10"/>
          </p:nvPr>
        </p:nvSpPr>
        <p:spPr/>
        <p:txBody>
          <a:bodyPr/>
          <a:lstStyle/>
          <a:p>
            <a:fld id="{1D8BD707-D9CF-40AE-B4C6-C98DA3205C09}" type="datetimeFigureOut">
              <a:rPr lang="en-US" smtClean="0"/>
              <a:t>12/20/2019</a:t>
            </a:fld>
            <a:endParaRPr lang="en-US"/>
          </a:p>
        </p:txBody>
      </p:sp>
      <p:sp>
        <p:nvSpPr>
          <p:cNvPr id="3" name="Segnaposto piè di pagina 2">
            <a:extLst>
              <a:ext uri="{FF2B5EF4-FFF2-40B4-BE49-F238E27FC236}">
                <a16:creationId xmlns:a16="http://schemas.microsoft.com/office/drawing/2014/main" id="{A49CBAF5-5E48-F844-A174-5DD0602B443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ADDDFD9-7D2E-3F43-854D-434051DE0875}"/>
              </a:ext>
            </a:extLst>
          </p:cNvPr>
          <p:cNvSpPr>
            <a:spLocks noGrp="1"/>
          </p:cNvSpPr>
          <p:nvPr>
            <p:ph type="sldNum" sz="quarter" idx="12"/>
          </p:nvPr>
        </p:nvSpPr>
        <p:spPr/>
        <p:txBody>
          <a:bodyPr/>
          <a:lstStyle/>
          <a:p>
            <a:fld id="{B6F15528-21DE-4FAA-801E-634DDDAF4B2B}" type="slidenum">
              <a:rPr lang="it-IT" smtClean="0"/>
              <a:t>‹N›</a:t>
            </a:fld>
            <a:endParaRPr lang="it-IT"/>
          </a:p>
        </p:txBody>
      </p:sp>
      <p:pic>
        <p:nvPicPr>
          <p:cNvPr id="6" name="Immagine 5">
            <a:extLst>
              <a:ext uri="{FF2B5EF4-FFF2-40B4-BE49-F238E27FC236}">
                <a16:creationId xmlns:a16="http://schemas.microsoft.com/office/drawing/2014/main" id="{61889494-DBF9-4B45-8D92-457EE5964EE9}"/>
              </a:ext>
            </a:extLst>
          </p:cNvPr>
          <p:cNvPicPr>
            <a:picLocks noChangeAspect="1"/>
          </p:cNvPicPr>
          <p:nvPr/>
        </p:nvPicPr>
        <p:blipFill>
          <a:blip r:embed="rId2"/>
          <a:stretch>
            <a:fillRect/>
          </a:stretch>
        </p:blipFill>
        <p:spPr>
          <a:xfrm>
            <a:off x="7924" y="0"/>
            <a:ext cx="9128153" cy="6858000"/>
          </a:xfrm>
          <a:prstGeom prst="rect">
            <a:avLst/>
          </a:prstGeom>
        </p:spPr>
      </p:pic>
      <p:sp>
        <p:nvSpPr>
          <p:cNvPr id="7" name="Titolo 1">
            <a:extLst>
              <a:ext uri="{FF2B5EF4-FFF2-40B4-BE49-F238E27FC236}">
                <a16:creationId xmlns:a16="http://schemas.microsoft.com/office/drawing/2014/main" id="{971303D1-D763-AA46-9CA1-58E3DFBBA13A}"/>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3120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3465FA1-8317-5A4C-8190-0DD7306018B3}"/>
              </a:ext>
            </a:extLst>
          </p:cNvPr>
          <p:cNvPicPr>
            <a:picLocks noChangeAspect="1"/>
          </p:cNvPicPr>
          <p:nvPr/>
        </p:nvPicPr>
        <p:blipFill>
          <a:blip r:embed="rId2"/>
          <a:stretch>
            <a:fillRect/>
          </a:stretch>
        </p:blipFill>
        <p:spPr>
          <a:xfrm>
            <a:off x="-1345" y="-12358"/>
            <a:ext cx="9136076" cy="6863953"/>
          </a:xfrm>
          <a:prstGeom prst="rect">
            <a:avLst/>
          </a:prstGeom>
        </p:spPr>
      </p:pic>
      <p:pic>
        <p:nvPicPr>
          <p:cNvPr id="9" name="Immagine 8">
            <a:extLst>
              <a:ext uri="{FF2B5EF4-FFF2-40B4-BE49-F238E27FC236}">
                <a16:creationId xmlns:a16="http://schemas.microsoft.com/office/drawing/2014/main" id="{4461A619-15FE-144E-A798-636778275E82}"/>
              </a:ext>
            </a:extLst>
          </p:cNvPr>
          <p:cNvPicPr>
            <a:picLocks noChangeAspect="1"/>
          </p:cNvPicPr>
          <p:nvPr/>
        </p:nvPicPr>
        <p:blipFill>
          <a:blip r:embed="rId3"/>
          <a:stretch>
            <a:fillRect/>
          </a:stretch>
        </p:blipFill>
        <p:spPr>
          <a:xfrm>
            <a:off x="146848" y="207964"/>
            <a:ext cx="661307" cy="1255077"/>
          </a:xfrm>
          <a:prstGeom prst="rect">
            <a:avLst/>
          </a:prstGeom>
        </p:spPr>
      </p:pic>
      <p:sp>
        <p:nvSpPr>
          <p:cNvPr id="3" name="Segnaposto contenuto 2">
            <a:extLst>
              <a:ext uri="{FF2B5EF4-FFF2-40B4-BE49-F238E27FC236}">
                <a16:creationId xmlns:a16="http://schemas.microsoft.com/office/drawing/2014/main" id="{B04001D3-3B6E-3F44-BBBA-CA263BAF0E25}"/>
              </a:ext>
            </a:extLst>
          </p:cNvPr>
          <p:cNvSpPr>
            <a:spLocks noGrp="1"/>
          </p:cNvSpPr>
          <p:nvPr>
            <p:ph idx="1"/>
          </p:nvPr>
        </p:nvSpPr>
        <p:spPr>
          <a:xfrm>
            <a:off x="3887391" y="2057400"/>
            <a:ext cx="4629150" cy="38036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p:txBody>
      </p:sp>
      <p:sp>
        <p:nvSpPr>
          <p:cNvPr id="4" name="Segnaposto testo 3">
            <a:extLst>
              <a:ext uri="{FF2B5EF4-FFF2-40B4-BE49-F238E27FC236}">
                <a16:creationId xmlns:a16="http://schemas.microsoft.com/office/drawing/2014/main" id="{CCF24518-9971-F34F-A5C9-8024C9CCE0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11" name="Segnaposto data 4">
            <a:extLst>
              <a:ext uri="{FF2B5EF4-FFF2-40B4-BE49-F238E27FC236}">
                <a16:creationId xmlns:a16="http://schemas.microsoft.com/office/drawing/2014/main" id="{64489DCB-DEF7-4D4E-BD25-8E7C81D851AC}"/>
              </a:ext>
            </a:extLst>
          </p:cNvPr>
          <p:cNvSpPr>
            <a:spLocks noGrp="1"/>
          </p:cNvSpPr>
          <p:nvPr>
            <p:ph type="dt" sz="half" idx="10"/>
          </p:nvPr>
        </p:nvSpPr>
        <p:spPr>
          <a:xfrm>
            <a:off x="628650" y="6554471"/>
            <a:ext cx="2057400" cy="365125"/>
          </a:xfrm>
        </p:spPr>
        <p:txBody>
          <a:bodyPr/>
          <a:lstStyle>
            <a:lvl1pPr>
              <a:defRPr>
                <a:solidFill>
                  <a:schemeClr val="bg1"/>
                </a:solidFill>
              </a:defRPr>
            </a:lvl1pPr>
          </a:lstStyle>
          <a:p>
            <a:fld id="{1D8BD707-D9CF-40AE-B4C6-C98DA3205C09}" type="datetimeFigureOut">
              <a:rPr lang="en-US" smtClean="0"/>
              <a:t>12/20/2019</a:t>
            </a:fld>
            <a:endParaRPr lang="en-US"/>
          </a:p>
        </p:txBody>
      </p:sp>
      <p:sp>
        <p:nvSpPr>
          <p:cNvPr id="12" name="Segnaposto piè di pagina 5">
            <a:extLst>
              <a:ext uri="{FF2B5EF4-FFF2-40B4-BE49-F238E27FC236}">
                <a16:creationId xmlns:a16="http://schemas.microsoft.com/office/drawing/2014/main" id="{26E9D950-3512-BD4F-92ED-57301D0D788B}"/>
              </a:ext>
            </a:extLst>
          </p:cNvPr>
          <p:cNvSpPr>
            <a:spLocks noGrp="1"/>
          </p:cNvSpPr>
          <p:nvPr>
            <p:ph type="ftr" sz="quarter" idx="11"/>
          </p:nvPr>
        </p:nvSpPr>
        <p:spPr>
          <a:xfrm>
            <a:off x="3028950" y="6554471"/>
            <a:ext cx="30861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6F1C97A9-CBAC-BB41-87A1-EAB973D8D52C}"/>
              </a:ext>
            </a:extLst>
          </p:cNvPr>
          <p:cNvSpPr>
            <a:spLocks noGrp="1"/>
          </p:cNvSpPr>
          <p:nvPr>
            <p:ph type="sldNum" sz="quarter" idx="12"/>
          </p:nvPr>
        </p:nvSpPr>
        <p:spPr>
          <a:xfrm>
            <a:off x="6457950" y="6554471"/>
            <a:ext cx="2057400" cy="365125"/>
          </a:xfrm>
        </p:spPr>
        <p:txBody>
          <a:bodyPr/>
          <a:lstStyle>
            <a:lvl1pPr>
              <a:defRPr>
                <a:solidFill>
                  <a:schemeClr val="bg1"/>
                </a:solidFill>
              </a:defRPr>
            </a:lvl1pPr>
          </a:lstStyle>
          <a:p>
            <a:fld id="{B6F15528-21DE-4FAA-801E-634DDDAF4B2B}" type="slidenum">
              <a:rPr lang="it-IT" smtClean="0"/>
              <a:t>‹N›</a:t>
            </a:fld>
            <a:endParaRPr lang="it-IT"/>
          </a:p>
        </p:txBody>
      </p:sp>
      <p:sp>
        <p:nvSpPr>
          <p:cNvPr id="14" name="Titolo 1">
            <a:extLst>
              <a:ext uri="{FF2B5EF4-FFF2-40B4-BE49-F238E27FC236}">
                <a16:creationId xmlns:a16="http://schemas.microsoft.com/office/drawing/2014/main" id="{E2638BD4-234F-8442-AB85-AEDC47536D13}"/>
              </a:ext>
            </a:extLst>
          </p:cNvPr>
          <p:cNvSpPr>
            <a:spLocks noGrp="1"/>
          </p:cNvSpPr>
          <p:nvPr>
            <p:ph type="ctrTitle" idx="4294967295"/>
          </p:nvPr>
        </p:nvSpPr>
        <p:spPr>
          <a:xfrm>
            <a:off x="1360170" y="335280"/>
            <a:ext cx="69723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38199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BDD68A-1477-8E46-9FF1-AEF1004D83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600431F-07AE-674D-8F4E-44052AB14D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6A77D59-7ABB-F544-BE1D-031DF9933D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12/20/2019</a:t>
            </a:fld>
            <a:endParaRPr lang="en-US"/>
          </a:p>
        </p:txBody>
      </p:sp>
      <p:sp>
        <p:nvSpPr>
          <p:cNvPr id="5" name="Segnaposto piè di pagina 4">
            <a:extLst>
              <a:ext uri="{FF2B5EF4-FFF2-40B4-BE49-F238E27FC236}">
                <a16:creationId xmlns:a16="http://schemas.microsoft.com/office/drawing/2014/main" id="{245B1190-35CB-654C-9CAE-AC0D0F945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6056DDE-1073-4E4F-8F40-860E9D4AF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it-IT" smtClean="0"/>
              <a:t>‹N›</a:t>
            </a:fld>
            <a:endParaRPr lang="it-IT"/>
          </a:p>
        </p:txBody>
      </p:sp>
    </p:spTree>
    <p:extLst>
      <p:ext uri="{BB962C8B-B14F-4D97-AF65-F5344CB8AC3E}">
        <p14:creationId xmlns:p14="http://schemas.microsoft.com/office/powerpoint/2010/main" val="293490978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BDD68A-1477-8E46-9FF1-AEF1004D83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600431F-07AE-674D-8F4E-44052AB14D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6A77D59-7ABB-F544-BE1D-031DF9933D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5E26EA-6535-0A47-9F95-280497D6DAA3}" type="datetime1">
              <a:rPr lang="it-IT" smtClean="0"/>
              <a:t>20/12/2019</a:t>
            </a:fld>
            <a:endParaRPr lang="it-IT"/>
          </a:p>
        </p:txBody>
      </p:sp>
      <p:sp>
        <p:nvSpPr>
          <p:cNvPr id="5" name="Segnaposto piè di pagina 4">
            <a:extLst>
              <a:ext uri="{FF2B5EF4-FFF2-40B4-BE49-F238E27FC236}">
                <a16:creationId xmlns:a16="http://schemas.microsoft.com/office/drawing/2014/main" id="{245B1190-35CB-654C-9CAE-AC0D0F945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6056DDE-1073-4E4F-8F40-860E9D4AF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AFF00E-9DC3-7240-8851-04147A744FC9}" type="slidenum">
              <a:rPr lang="it-IT" smtClean="0"/>
              <a:t>‹N›</a:t>
            </a:fld>
            <a:endParaRPr lang="it-IT"/>
          </a:p>
        </p:txBody>
      </p:sp>
    </p:spTree>
    <p:extLst>
      <p:ext uri="{BB962C8B-B14F-4D97-AF65-F5344CB8AC3E}">
        <p14:creationId xmlns:p14="http://schemas.microsoft.com/office/powerpoint/2010/main" val="115858371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2529125"/>
            <a:ext cx="5867400" cy="1723549"/>
          </a:xfrm>
          <a:prstGeom prst="rect">
            <a:avLst/>
          </a:prstGeom>
        </p:spPr>
        <p:txBody>
          <a:bodyPr vert="horz" wrap="square" lIns="0" tIns="0" rIns="0" bIns="0" rtlCol="0">
            <a:spAutoFit/>
          </a:bodyPr>
          <a:lstStyle/>
          <a:p>
            <a:pPr marL="13970">
              <a:lnSpc>
                <a:spcPct val="100000"/>
              </a:lnSpc>
            </a:pPr>
            <a:r>
              <a:rPr lang="it-IT" sz="2800" b="1" dirty="0">
                <a:cs typeface="Times New Roman"/>
              </a:rPr>
              <a:t>La lotta alla Povertà: </a:t>
            </a:r>
            <a:br>
              <a:rPr lang="it-IT" sz="2800" b="1" dirty="0">
                <a:cs typeface="Times New Roman"/>
              </a:rPr>
            </a:br>
            <a:r>
              <a:rPr lang="it-IT" sz="2800" b="1" dirty="0">
                <a:cs typeface="Times New Roman"/>
              </a:rPr>
              <a:t>Il reddito di cittadinanza</a:t>
            </a:r>
            <a:br>
              <a:rPr lang="it-IT" sz="2800" b="1" dirty="0">
                <a:cs typeface="Times New Roman"/>
              </a:rPr>
            </a:br>
            <a:br>
              <a:rPr lang="it-IT" sz="2800" b="1" dirty="0">
                <a:cs typeface="Times New Roman"/>
              </a:rPr>
            </a:br>
            <a:r>
              <a:rPr lang="it-IT" sz="2800" b="1" dirty="0">
                <a:cs typeface="Times New Roman"/>
              </a:rPr>
              <a:t>Pasquale Tridico</a:t>
            </a:r>
            <a:endParaRPr sz="2800" b="1" i="1" dirty="0">
              <a:latin typeface="Titillium"/>
              <a:cs typeface="Titillium"/>
            </a:endParaRPr>
          </a:p>
        </p:txBody>
      </p:sp>
      <p:sp>
        <p:nvSpPr>
          <p:cNvPr id="6" name="object 6"/>
          <p:cNvSpPr txBox="1"/>
          <p:nvPr/>
        </p:nvSpPr>
        <p:spPr>
          <a:xfrm>
            <a:off x="5334000" y="5334000"/>
            <a:ext cx="3439795" cy="307777"/>
          </a:xfrm>
          <a:prstGeom prst="rect">
            <a:avLst/>
          </a:prstGeom>
        </p:spPr>
        <p:txBody>
          <a:bodyPr vert="horz" wrap="square" lIns="0" tIns="0" rIns="0" bIns="0" rtlCol="0">
            <a:spAutoFit/>
          </a:bodyPr>
          <a:lstStyle/>
          <a:p>
            <a:pPr marL="12700">
              <a:lnSpc>
                <a:spcPct val="100000"/>
              </a:lnSpc>
            </a:pPr>
            <a:r>
              <a:rPr lang="it-IT" sz="2000" i="1" spc="-5" dirty="0">
                <a:solidFill>
                  <a:srgbClr val="FFFFFF"/>
                </a:solidFill>
                <a:latin typeface="Titillium"/>
                <a:cs typeface="Titillium"/>
              </a:rPr>
              <a:t>Napoli, 20 dicembre 2019 </a:t>
            </a:r>
            <a:endParaRPr sz="2000" dirty="0">
              <a:latin typeface="Titillium"/>
              <a:cs typeface="Titill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0AFF00E-9DC3-7240-8851-04147A744FC9}" type="slidenum">
              <a:rPr lang="it-IT" smtClean="0"/>
              <a:pPr/>
              <a:t>10</a:t>
            </a:fld>
            <a:endParaRPr lang="it-IT" dirty="0"/>
          </a:p>
        </p:txBody>
      </p:sp>
      <p:sp>
        <p:nvSpPr>
          <p:cNvPr id="9" name="Titolo 1">
            <a:extLst>
              <a:ext uri="{FF2B5EF4-FFF2-40B4-BE49-F238E27FC236}">
                <a16:creationId xmlns:a16="http://schemas.microsoft.com/office/drawing/2014/main" id="{8066AFC7-812E-F04F-BC99-BAEFB4560D70}"/>
              </a:ext>
            </a:extLst>
          </p:cNvPr>
          <p:cNvSpPr>
            <a:spLocks noGrp="1"/>
          </p:cNvSpPr>
          <p:nvPr>
            <p:ph type="ctrTitle" idx="4294967295"/>
          </p:nvPr>
        </p:nvSpPr>
        <p:spPr>
          <a:xfrm>
            <a:off x="1359694" y="1108472"/>
            <a:ext cx="6972300" cy="446484"/>
          </a:xfrm>
        </p:spPr>
        <p:txBody>
          <a:bodyPr>
            <a:normAutofit/>
          </a:bodyPr>
          <a:lstStyle/>
          <a:p>
            <a:r>
              <a:rPr lang="it-IT" sz="2100" b="1" dirty="0">
                <a:solidFill>
                  <a:schemeClr val="tx1">
                    <a:lumMod val="85000"/>
                    <a:lumOff val="15000"/>
                  </a:schemeClr>
                </a:solidFill>
              </a:rPr>
              <a:t>INPS – Previsione nuclei beneficiari  come da RT</a:t>
            </a:r>
            <a:endParaRPr lang="it-IT" sz="2100" b="1" dirty="0"/>
          </a:p>
        </p:txBody>
      </p:sp>
      <p:sp>
        <p:nvSpPr>
          <p:cNvPr id="10" name="CasellaDiTesto 1"/>
          <p:cNvSpPr txBox="1"/>
          <p:nvPr/>
        </p:nvSpPr>
        <p:spPr>
          <a:xfrm>
            <a:off x="3485416" y="3000886"/>
            <a:ext cx="4846578" cy="4281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it-IT" sz="1400" b="1" dirty="0"/>
              <a:t>1.020.610 </a:t>
            </a:r>
            <a:r>
              <a:rPr lang="it-IT" sz="1400" dirty="0"/>
              <a:t>nuclei al lordo dei decaduti dal diritto (dati aggiornati a novembre 2019)</a:t>
            </a:r>
          </a:p>
        </p:txBody>
      </p:sp>
      <p:sp>
        <p:nvSpPr>
          <p:cNvPr id="13" name="CasellaDiTesto 12"/>
          <p:cNvSpPr txBox="1"/>
          <p:nvPr/>
        </p:nvSpPr>
        <p:spPr>
          <a:xfrm>
            <a:off x="2508800" y="1563382"/>
            <a:ext cx="4126400" cy="276999"/>
          </a:xfrm>
          <a:prstGeom prst="rect">
            <a:avLst/>
          </a:prstGeom>
          <a:noFill/>
        </p:spPr>
        <p:txBody>
          <a:bodyPr wrap="square" rtlCol="0">
            <a:spAutoFit/>
          </a:bodyPr>
          <a:lstStyle/>
          <a:p>
            <a:pPr algn="ctr"/>
            <a:r>
              <a:rPr lang="it-IT" sz="1200" b="1" dirty="0"/>
              <a:t>INPS - Stima nuclei beneficiari Anno 2019</a:t>
            </a:r>
          </a:p>
        </p:txBody>
      </p:sp>
      <p:sp>
        <p:nvSpPr>
          <p:cNvPr id="14" name="Segnaposto piè di pagina 3">
            <a:extLst>
              <a:ext uri="{FF2B5EF4-FFF2-40B4-BE49-F238E27FC236}">
                <a16:creationId xmlns:a16="http://schemas.microsoft.com/office/drawing/2014/main" id="{6E5F3185-4E59-47BF-A7FA-9CD8B8A3AF0D}"/>
              </a:ext>
            </a:extLst>
          </p:cNvPr>
          <p:cNvSpPr>
            <a:spLocks noGrp="1"/>
          </p:cNvSpPr>
          <p:nvPr>
            <p:ph type="ftr" sz="quarter" idx="11"/>
          </p:nvPr>
        </p:nvSpPr>
        <p:spPr>
          <a:xfrm>
            <a:off x="2704910" y="5822279"/>
            <a:ext cx="3734181" cy="145800"/>
          </a:xfrm>
        </p:spPr>
        <p:txBody>
          <a:bodyPr vert="horz" lIns="0" tIns="0" rIns="0" bIns="0" rtlCol="0" anchor="ctr"/>
          <a:lstStyle/>
          <a:p>
            <a:r>
              <a:rPr lang="it-IT" dirty="0"/>
              <a:t>Incontro Commissione Europea 4 e 6 novembre 2019 DCAS</a:t>
            </a:r>
          </a:p>
        </p:txBody>
      </p:sp>
      <p:sp>
        <p:nvSpPr>
          <p:cNvPr id="15" name="CasellaDiTesto 1"/>
          <p:cNvSpPr txBox="1"/>
          <p:nvPr/>
        </p:nvSpPr>
        <p:spPr>
          <a:xfrm>
            <a:off x="3470176" y="2521453"/>
            <a:ext cx="3734180" cy="1718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it-IT" sz="1400" b="1" dirty="0"/>
              <a:t>1.213.000 </a:t>
            </a:r>
            <a:r>
              <a:rPr lang="it-IT" sz="1400" dirty="0"/>
              <a:t>nuclei previsti a dicembre 2019</a:t>
            </a:r>
          </a:p>
        </p:txBody>
      </p:sp>
      <p:sp>
        <p:nvSpPr>
          <p:cNvPr id="16" name="CasellaDiTesto 1"/>
          <p:cNvSpPr txBox="1"/>
          <p:nvPr/>
        </p:nvSpPr>
        <p:spPr>
          <a:xfrm>
            <a:off x="3454936" y="2064185"/>
            <a:ext cx="3784064" cy="531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it-IT" sz="1400" b="1" dirty="0"/>
              <a:t>1.248.000 </a:t>
            </a:r>
            <a:r>
              <a:rPr lang="it-IT" sz="1400" dirty="0"/>
              <a:t>nuclei previsti nella Relazione Tecnica</a:t>
            </a:r>
          </a:p>
        </p:txBody>
      </p:sp>
      <p:graphicFrame>
        <p:nvGraphicFramePr>
          <p:cNvPr id="18" name="Grafico 17"/>
          <p:cNvGraphicFramePr>
            <a:graphicFrameLocks/>
          </p:cNvGraphicFramePr>
          <p:nvPr>
            <p:extLst>
              <p:ext uri="{D42A27DB-BD31-4B8C-83A1-F6EECF244321}">
                <p14:modId xmlns:p14="http://schemas.microsoft.com/office/powerpoint/2010/main" val="2519619119"/>
              </p:ext>
            </p:extLst>
          </p:nvPr>
        </p:nvGraphicFramePr>
        <p:xfrm>
          <a:off x="381000" y="1906272"/>
          <a:ext cx="7824273" cy="4648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634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testo 2"/>
          <p:cNvSpPr>
            <a:spLocks noGrp="1"/>
          </p:cNvSpPr>
          <p:nvPr>
            <p:ph idx="1"/>
          </p:nvPr>
        </p:nvSpPr>
        <p:spPr>
          <a:xfrm>
            <a:off x="914400" y="1371600"/>
            <a:ext cx="7467600" cy="5029200"/>
          </a:xfrm>
        </p:spPr>
        <p:txBody>
          <a:bodyPr>
            <a:normAutofit/>
          </a:bodyPr>
          <a:lstStyle/>
          <a:p>
            <a:pPr algn="just"/>
            <a:r>
              <a:rPr lang="it-IT" sz="2400" dirty="0">
                <a:solidFill>
                  <a:srgbClr val="000000"/>
                </a:solidFill>
                <a:latin typeface="+mj-lt"/>
              </a:rPr>
              <a:t>Il </a:t>
            </a:r>
            <a:r>
              <a:rPr lang="it-IT" sz="2400" b="1" dirty="0">
                <a:solidFill>
                  <a:srgbClr val="000000"/>
                </a:solidFill>
                <a:latin typeface="+mj-lt"/>
              </a:rPr>
              <a:t>Reddito di cittadinanza </a:t>
            </a:r>
            <a:r>
              <a:rPr lang="it-IT" sz="2400" dirty="0">
                <a:solidFill>
                  <a:srgbClr val="000000"/>
                </a:solidFill>
                <a:latin typeface="+mj-lt"/>
              </a:rPr>
              <a:t>(</a:t>
            </a:r>
            <a:r>
              <a:rPr lang="it-IT" sz="2400" b="1" dirty="0" err="1">
                <a:solidFill>
                  <a:srgbClr val="000000"/>
                </a:solidFill>
                <a:latin typeface="+mj-lt"/>
              </a:rPr>
              <a:t>RdC</a:t>
            </a:r>
            <a:r>
              <a:rPr lang="it-IT" sz="2400" dirty="0">
                <a:solidFill>
                  <a:srgbClr val="000000"/>
                </a:solidFill>
                <a:latin typeface="+mj-lt"/>
              </a:rPr>
              <a:t>) è una misura di politica attiva del lavoro e di contrasto alla povertà, alla disuguaglianza e all'esclusione sociale; si tratta di un sostegno economico ad integrazione dei redditi familiari finalizzato al reinserimento lavorativo e sociale. </a:t>
            </a:r>
          </a:p>
          <a:p>
            <a:pPr algn="just"/>
            <a:r>
              <a:rPr lang="it-IT" sz="2400" dirty="0">
                <a:solidFill>
                  <a:srgbClr val="000000"/>
                </a:solidFill>
                <a:latin typeface="+mj-lt"/>
              </a:rPr>
              <a:t>Come stabilito dal </a:t>
            </a:r>
            <a:r>
              <a:rPr lang="it-IT" sz="2400" b="1" dirty="0">
                <a:solidFill>
                  <a:srgbClr val="000000"/>
                </a:solidFill>
                <a:latin typeface="+mj-lt"/>
              </a:rPr>
              <a:t>DL n.4/2019</a:t>
            </a:r>
            <a:r>
              <a:rPr lang="it-IT" sz="2400" dirty="0">
                <a:solidFill>
                  <a:srgbClr val="000000"/>
                </a:solidFill>
                <a:latin typeface="+mj-lt"/>
              </a:rPr>
              <a:t>, convertito dalla </a:t>
            </a:r>
            <a:r>
              <a:rPr lang="it-IT" sz="2400" b="1" dirty="0">
                <a:solidFill>
                  <a:srgbClr val="000000"/>
                </a:solidFill>
                <a:latin typeface="+mj-lt"/>
              </a:rPr>
              <a:t>Legge n.26/2019</a:t>
            </a:r>
            <a:r>
              <a:rPr lang="it-IT" sz="2400" dirty="0">
                <a:solidFill>
                  <a:srgbClr val="000000"/>
                </a:solidFill>
                <a:latin typeface="+mj-lt"/>
              </a:rPr>
              <a:t>, i cittadini possono richiederlo a partire dal 6 marzo 2019, obbligandosi a seguire un percorso personalizzato di inserimento lavorativo e di inclusione sociale. </a:t>
            </a:r>
          </a:p>
          <a:p>
            <a:pPr algn="just"/>
            <a:r>
              <a:rPr lang="it-IT" sz="2400" dirty="0">
                <a:solidFill>
                  <a:srgbClr val="000000"/>
                </a:solidFill>
                <a:latin typeface="+mj-lt"/>
              </a:rPr>
              <a:t>Il beneficio assume la denominazione di </a:t>
            </a:r>
            <a:r>
              <a:rPr lang="it-IT" sz="2400" b="1" dirty="0">
                <a:solidFill>
                  <a:srgbClr val="000000"/>
                </a:solidFill>
                <a:latin typeface="+mj-lt"/>
              </a:rPr>
              <a:t>Pensione di cittadinanza </a:t>
            </a:r>
            <a:r>
              <a:rPr lang="it-IT" sz="2400" dirty="0">
                <a:solidFill>
                  <a:srgbClr val="000000"/>
                </a:solidFill>
                <a:latin typeface="+mj-lt"/>
              </a:rPr>
              <a:t>(</a:t>
            </a:r>
            <a:r>
              <a:rPr lang="it-IT" sz="2400" b="1" dirty="0" err="1">
                <a:solidFill>
                  <a:srgbClr val="000000"/>
                </a:solidFill>
                <a:latin typeface="+mj-lt"/>
              </a:rPr>
              <a:t>PdC</a:t>
            </a:r>
            <a:r>
              <a:rPr lang="it-IT" sz="2400" dirty="0">
                <a:solidFill>
                  <a:srgbClr val="000000"/>
                </a:solidFill>
                <a:latin typeface="+mj-lt"/>
              </a:rPr>
              <a:t>) se il nucleo familiare è composto esclusivamente da uno o più componenti di età pari o superiore a 67 anni. </a:t>
            </a:r>
            <a:endParaRPr lang="en-US" sz="2200" dirty="0">
              <a:solidFill>
                <a:srgbClr val="FF0000"/>
              </a:solidFill>
              <a:latin typeface="+mj-lt"/>
              <a:ea typeface="Calibri"/>
              <a:cs typeface="Arial" panose="020B0604020202020204" pitchFamily="34" charset="0"/>
            </a:endParaRPr>
          </a:p>
        </p:txBody>
      </p:sp>
      <p:sp>
        <p:nvSpPr>
          <p:cNvPr id="2" name="Titolo 1"/>
          <p:cNvSpPr>
            <a:spLocks noGrp="1"/>
          </p:cNvSpPr>
          <p:nvPr>
            <p:ph type="ctrTitle" idx="4294967295"/>
          </p:nvPr>
        </p:nvSpPr>
        <p:spPr>
          <a:xfrm>
            <a:off x="914400" y="304800"/>
            <a:ext cx="7467600" cy="553998"/>
          </a:xfrm>
        </p:spPr>
        <p:txBody>
          <a:bodyPr>
            <a:normAutofit fontScale="90000"/>
          </a:bodyPr>
          <a:lstStyle/>
          <a:p>
            <a:pPr algn="ctr"/>
            <a:r>
              <a:rPr lang="it-IT" sz="3600" b="1" dirty="0">
                <a:latin typeface="+mj-lt"/>
              </a:rPr>
              <a:t>La misura</a:t>
            </a:r>
          </a:p>
        </p:txBody>
      </p:sp>
      <p:sp>
        <p:nvSpPr>
          <p:cNvPr id="4" name="Segnaposto numero diapositiva 3"/>
          <p:cNvSpPr>
            <a:spLocks noGrp="1"/>
          </p:cNvSpPr>
          <p:nvPr>
            <p:ph type="sldNum" sz="quarter" idx="12"/>
          </p:nvPr>
        </p:nvSpPr>
        <p:spPr/>
        <p:txBody>
          <a:bodyPr/>
          <a:lstStyle/>
          <a:p>
            <a:fld id="{B6F15528-21DE-4FAA-801E-634DDDAF4B2B}" type="slidenum">
              <a:rPr lang="it-IT" smtClean="0"/>
              <a:t>11</a:t>
            </a:fld>
            <a:endParaRPr lang="it-IT" dirty="0"/>
          </a:p>
        </p:txBody>
      </p:sp>
    </p:spTree>
    <p:extLst>
      <p:ext uri="{BB962C8B-B14F-4D97-AF65-F5344CB8AC3E}">
        <p14:creationId xmlns:p14="http://schemas.microsoft.com/office/powerpoint/2010/main" val="1688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60E3E318-F9FC-D449-8EE3-D18CB4AA8F9D}"/>
              </a:ext>
            </a:extLst>
          </p:cNvPr>
          <p:cNvSpPr>
            <a:spLocks noGrp="1"/>
          </p:cNvSpPr>
          <p:nvPr>
            <p:ph type="sldNum" sz="quarter" idx="12"/>
          </p:nvPr>
        </p:nvSpPr>
        <p:spPr/>
        <p:txBody>
          <a:bodyPr/>
          <a:lstStyle/>
          <a:p>
            <a:pPr defTabSz="685800"/>
            <a:fld id="{10AFF00E-9DC3-7240-8851-04147A744FC9}" type="slidenum">
              <a:rPr lang="it-IT" b="1">
                <a:solidFill>
                  <a:srgbClr val="FFFFFF"/>
                </a:solidFill>
                <a:latin typeface="Calibri"/>
              </a:rPr>
              <a:pPr defTabSz="685800"/>
              <a:t>12</a:t>
            </a:fld>
            <a:endParaRPr lang="it-IT" b="1" dirty="0">
              <a:solidFill>
                <a:srgbClr val="FFFFFF"/>
              </a:solidFill>
              <a:latin typeface="Calibri"/>
            </a:endParaRPr>
          </a:p>
        </p:txBody>
      </p:sp>
      <p:sp>
        <p:nvSpPr>
          <p:cNvPr id="7" name="Titolo 1">
            <a:extLst>
              <a:ext uri="{FF2B5EF4-FFF2-40B4-BE49-F238E27FC236}">
                <a16:creationId xmlns:a16="http://schemas.microsoft.com/office/drawing/2014/main" id="{8066AFC7-812E-F04F-BC99-BAEFB4560D70}"/>
              </a:ext>
            </a:extLst>
          </p:cNvPr>
          <p:cNvSpPr>
            <a:spLocks noGrp="1"/>
          </p:cNvSpPr>
          <p:nvPr>
            <p:ph type="ctrTitle" idx="4294967295"/>
          </p:nvPr>
        </p:nvSpPr>
        <p:spPr>
          <a:xfrm>
            <a:off x="1324311" y="332033"/>
            <a:ext cx="6972300" cy="445770"/>
          </a:xfrm>
        </p:spPr>
        <p:txBody>
          <a:bodyPr>
            <a:noAutofit/>
          </a:bodyPr>
          <a:lstStyle/>
          <a:p>
            <a:pPr algn="ctr"/>
            <a:r>
              <a:rPr lang="it-IT" sz="3200" dirty="0" err="1">
                <a:solidFill>
                  <a:schemeClr val="tx1">
                    <a:lumMod val="85000"/>
                    <a:lumOff val="15000"/>
                  </a:schemeClr>
                </a:solidFill>
              </a:rPr>
              <a:t>RdC</a:t>
            </a:r>
            <a:r>
              <a:rPr lang="it-IT" sz="3200" dirty="0">
                <a:solidFill>
                  <a:schemeClr val="tx1">
                    <a:lumMod val="85000"/>
                    <a:lumOff val="15000"/>
                  </a:schemeClr>
                </a:solidFill>
              </a:rPr>
              <a:t>/</a:t>
            </a:r>
            <a:r>
              <a:rPr lang="it-IT" sz="3200" dirty="0" err="1">
                <a:solidFill>
                  <a:schemeClr val="tx1">
                    <a:lumMod val="85000"/>
                    <a:lumOff val="15000"/>
                  </a:schemeClr>
                </a:solidFill>
              </a:rPr>
              <a:t>PdC</a:t>
            </a:r>
            <a:r>
              <a:rPr lang="it-IT" sz="3200" dirty="0">
                <a:solidFill>
                  <a:schemeClr val="tx1">
                    <a:lumMod val="85000"/>
                    <a:lumOff val="15000"/>
                  </a:schemeClr>
                </a:solidFill>
              </a:rPr>
              <a:t> – I requisiti</a:t>
            </a:r>
            <a:br>
              <a:rPr lang="it-IT" sz="3200" dirty="0">
                <a:solidFill>
                  <a:schemeClr val="tx1">
                    <a:lumMod val="85000"/>
                    <a:lumOff val="15000"/>
                  </a:schemeClr>
                </a:solidFill>
              </a:rPr>
            </a:br>
            <a:r>
              <a:rPr lang="it-IT" sz="3200" dirty="0">
                <a:solidFill>
                  <a:schemeClr val="tx1">
                    <a:lumMod val="85000"/>
                    <a:lumOff val="15000"/>
                  </a:schemeClr>
                </a:solidFill>
              </a:rPr>
              <a:t>poveri senza patrimonio</a:t>
            </a:r>
            <a:endParaRPr lang="it-IT" sz="32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89326" y="1362778"/>
            <a:ext cx="923810" cy="92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343" y="2519739"/>
            <a:ext cx="1073314" cy="56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989" b="12917"/>
          <a:stretch/>
        </p:blipFill>
        <p:spPr bwMode="auto">
          <a:xfrm>
            <a:off x="4999657" y="2922027"/>
            <a:ext cx="797174"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7444" y="3524918"/>
            <a:ext cx="671227" cy="71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174" y="2928694"/>
            <a:ext cx="1400176" cy="78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3476314" y="1361302"/>
            <a:ext cx="3201194" cy="892552"/>
          </a:xfrm>
          <a:prstGeom prst="rect">
            <a:avLst/>
          </a:prstGeom>
          <a:noFill/>
        </p:spPr>
        <p:txBody>
          <a:bodyPr wrap="square" rtlCol="0">
            <a:spAutoFit/>
          </a:bodyPr>
          <a:lstStyle/>
          <a:p>
            <a:pPr algn="ctr" defTabSz="685800"/>
            <a:r>
              <a:rPr lang="it-IT" sz="1600" b="1" dirty="0">
                <a:solidFill>
                  <a:srgbClr val="000000"/>
                </a:solidFill>
                <a:latin typeface="Calibri"/>
              </a:rPr>
              <a:t>CITTADINANZA </a:t>
            </a:r>
          </a:p>
          <a:p>
            <a:pPr algn="just" defTabSz="685800"/>
            <a:r>
              <a:rPr lang="it-IT" sz="1200" dirty="0">
                <a:solidFill>
                  <a:srgbClr val="000000"/>
                </a:solidFill>
                <a:latin typeface="Calibri"/>
              </a:rPr>
              <a:t>Essere cittadino italiano o europeo o lungo soggiornante e risiedere in Italia da almeno 10 anni, di cui gli ultimi 2 in via continuativa.</a:t>
            </a:r>
          </a:p>
        </p:txBody>
      </p:sp>
      <p:sp>
        <p:nvSpPr>
          <p:cNvPr id="8" name="CasellaDiTesto 7"/>
          <p:cNvSpPr txBox="1"/>
          <p:nvPr/>
        </p:nvSpPr>
        <p:spPr>
          <a:xfrm>
            <a:off x="618330" y="3064456"/>
            <a:ext cx="1518557" cy="1631216"/>
          </a:xfrm>
          <a:prstGeom prst="rect">
            <a:avLst/>
          </a:prstGeom>
          <a:noFill/>
        </p:spPr>
        <p:txBody>
          <a:bodyPr wrap="square" rtlCol="0">
            <a:spAutoFit/>
          </a:bodyPr>
          <a:lstStyle/>
          <a:p>
            <a:pPr algn="ctr" defTabSz="685800"/>
            <a:r>
              <a:rPr lang="it-IT" sz="1600" b="1" dirty="0">
                <a:solidFill>
                  <a:srgbClr val="000000"/>
                </a:solidFill>
                <a:latin typeface="Calibri"/>
              </a:rPr>
              <a:t>ISEE</a:t>
            </a:r>
          </a:p>
          <a:p>
            <a:pPr defTabSz="685800"/>
            <a:r>
              <a:rPr lang="it-IT" sz="1200" dirty="0">
                <a:solidFill>
                  <a:srgbClr val="000000"/>
                </a:solidFill>
                <a:latin typeface="Calibri"/>
              </a:rPr>
              <a:t>Avere un ISEE (Indicatore di Situazione Economica Equivalente) aggiornato inferiore a 9.360 euro annui.</a:t>
            </a:r>
          </a:p>
        </p:txBody>
      </p:sp>
      <p:sp>
        <p:nvSpPr>
          <p:cNvPr id="9" name="Rettangolo 8"/>
          <p:cNvSpPr/>
          <p:nvPr/>
        </p:nvSpPr>
        <p:spPr>
          <a:xfrm>
            <a:off x="4539663" y="3799177"/>
            <a:ext cx="1904320" cy="1508105"/>
          </a:xfrm>
          <a:prstGeom prst="rect">
            <a:avLst/>
          </a:prstGeom>
        </p:spPr>
        <p:txBody>
          <a:bodyPr wrap="square">
            <a:spAutoFit/>
          </a:bodyPr>
          <a:lstStyle/>
          <a:p>
            <a:pPr algn="ctr" defTabSz="685800"/>
            <a:r>
              <a:rPr lang="it-IT" sz="1600" b="1" dirty="0">
                <a:solidFill>
                  <a:srgbClr val="000000"/>
                </a:solidFill>
                <a:latin typeface="Calibri"/>
              </a:rPr>
              <a:t>PATRIMONIO IMMOBILIARE</a:t>
            </a:r>
          </a:p>
          <a:p>
            <a:pPr algn="just" defTabSz="685800"/>
            <a:r>
              <a:rPr lang="it-IT" sz="1200" dirty="0">
                <a:solidFill>
                  <a:srgbClr val="000000"/>
                </a:solidFill>
                <a:latin typeface="Calibri"/>
              </a:rPr>
              <a:t>Possedere un patrimonio immobiliare, diverso dalla prima casa di abitazione, non superiore a 30.000 euro.</a:t>
            </a:r>
          </a:p>
        </p:txBody>
      </p:sp>
      <p:sp>
        <p:nvSpPr>
          <p:cNvPr id="20" name="Rettangolo 19"/>
          <p:cNvSpPr/>
          <p:nvPr/>
        </p:nvSpPr>
        <p:spPr>
          <a:xfrm>
            <a:off x="6732768" y="3880064"/>
            <a:ext cx="1858520" cy="2246769"/>
          </a:xfrm>
          <a:prstGeom prst="rect">
            <a:avLst/>
          </a:prstGeom>
        </p:spPr>
        <p:txBody>
          <a:bodyPr wrap="square">
            <a:spAutoFit/>
          </a:bodyPr>
          <a:lstStyle/>
          <a:p>
            <a:pPr algn="ctr" defTabSz="685800"/>
            <a:r>
              <a:rPr lang="it-IT" sz="1600" b="1" dirty="0">
                <a:solidFill>
                  <a:srgbClr val="000000"/>
                </a:solidFill>
                <a:latin typeface="Calibri"/>
              </a:rPr>
              <a:t>PATRIMONIO FINANZIARIO</a:t>
            </a:r>
          </a:p>
          <a:p>
            <a:pPr algn="just" defTabSz="685800"/>
            <a:r>
              <a:rPr lang="it-IT" sz="1200" dirty="0">
                <a:solidFill>
                  <a:srgbClr val="000000"/>
                </a:solidFill>
                <a:latin typeface="Calibri"/>
              </a:rPr>
              <a:t>Avere un patrimonio finanziario non superiore a 6.000 euro che può essere incrementato in funzione del numero dei componenti del nucleo familiare e delle eventuali disabilità presenti nello stesso.</a:t>
            </a:r>
          </a:p>
        </p:txBody>
      </p:sp>
      <p:sp>
        <p:nvSpPr>
          <p:cNvPr id="21" name="Rettangolo 20"/>
          <p:cNvSpPr/>
          <p:nvPr/>
        </p:nvSpPr>
        <p:spPr>
          <a:xfrm>
            <a:off x="2341327" y="4267010"/>
            <a:ext cx="1985733" cy="1815882"/>
          </a:xfrm>
          <a:prstGeom prst="rect">
            <a:avLst/>
          </a:prstGeom>
        </p:spPr>
        <p:txBody>
          <a:bodyPr wrap="square">
            <a:spAutoFit/>
          </a:bodyPr>
          <a:lstStyle/>
          <a:p>
            <a:pPr algn="ctr" defTabSz="685800"/>
            <a:r>
              <a:rPr lang="it-IT" sz="1600" b="1" dirty="0">
                <a:solidFill>
                  <a:srgbClr val="000000"/>
                </a:solidFill>
                <a:latin typeface="Calibri"/>
              </a:rPr>
              <a:t>REDDITO FAMILIARE</a:t>
            </a:r>
          </a:p>
          <a:p>
            <a:pPr algn="just" defTabSz="685800"/>
            <a:r>
              <a:rPr lang="it-IT" sz="1200" dirty="0">
                <a:solidFill>
                  <a:srgbClr val="000000"/>
                </a:solidFill>
                <a:latin typeface="Calibri"/>
              </a:rPr>
              <a:t>Avere un reddito familiare inferiore a 6.000 euro annui moltiplicato per la scala di equivalenza. La soglia del reddito è elevata a 9.360 euro nei casi in cui il nucleo familiare risieda in una abitazione in affitto.</a:t>
            </a:r>
          </a:p>
        </p:txBody>
      </p:sp>
      <p:sp>
        <p:nvSpPr>
          <p:cNvPr id="11" name="Rettangolo arrotondato 10"/>
          <p:cNvSpPr/>
          <p:nvPr/>
        </p:nvSpPr>
        <p:spPr>
          <a:xfrm>
            <a:off x="2253845" y="1262203"/>
            <a:ext cx="4486841" cy="10806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600">
              <a:solidFill>
                <a:srgbClr val="FFFFFF"/>
              </a:solidFill>
              <a:latin typeface="Calibri"/>
            </a:endParaRPr>
          </a:p>
        </p:txBody>
      </p:sp>
      <p:sp>
        <p:nvSpPr>
          <p:cNvPr id="24" name="Rettangolo arrotondato 23"/>
          <p:cNvSpPr/>
          <p:nvPr/>
        </p:nvSpPr>
        <p:spPr>
          <a:xfrm>
            <a:off x="523476" y="2486662"/>
            <a:ext cx="1673389" cy="2313937"/>
          </a:xfrm>
          <a:prstGeom prst="roundRect">
            <a:avLst>
              <a:gd name="adj" fmla="val 118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600">
              <a:solidFill>
                <a:srgbClr val="FFFFFF"/>
              </a:solidFill>
              <a:latin typeface="Calibri"/>
            </a:endParaRPr>
          </a:p>
        </p:txBody>
      </p:sp>
      <p:sp>
        <p:nvSpPr>
          <p:cNvPr id="25" name="Rettangolo arrotondato 24"/>
          <p:cNvSpPr/>
          <p:nvPr/>
        </p:nvSpPr>
        <p:spPr>
          <a:xfrm>
            <a:off x="4471422" y="2928694"/>
            <a:ext cx="2004898" cy="2633906"/>
          </a:xfrm>
          <a:prstGeom prst="roundRect">
            <a:avLst>
              <a:gd name="adj" fmla="val 110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600">
              <a:solidFill>
                <a:srgbClr val="FFFFFF"/>
              </a:solidFill>
              <a:latin typeface="Calibri"/>
            </a:endParaRPr>
          </a:p>
        </p:txBody>
      </p:sp>
      <p:sp>
        <p:nvSpPr>
          <p:cNvPr id="26" name="Rettangolo arrotondato 25"/>
          <p:cNvSpPr/>
          <p:nvPr/>
        </p:nvSpPr>
        <p:spPr>
          <a:xfrm>
            <a:off x="2339056" y="3441972"/>
            <a:ext cx="1988004" cy="2640919"/>
          </a:xfrm>
          <a:prstGeom prst="roundRect">
            <a:avLst>
              <a:gd name="adj" fmla="val 118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600">
              <a:solidFill>
                <a:srgbClr val="FFFFFF"/>
              </a:solidFill>
              <a:latin typeface="Calibri"/>
            </a:endParaRPr>
          </a:p>
        </p:txBody>
      </p:sp>
      <p:sp>
        <p:nvSpPr>
          <p:cNvPr id="27" name="Rettangolo arrotondato 26"/>
          <p:cNvSpPr/>
          <p:nvPr/>
        </p:nvSpPr>
        <p:spPr>
          <a:xfrm>
            <a:off x="6659579" y="2801484"/>
            <a:ext cx="2004898" cy="3325349"/>
          </a:xfrm>
          <a:prstGeom prst="roundRect">
            <a:avLst>
              <a:gd name="adj" fmla="val 110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600">
              <a:solidFill>
                <a:srgbClr val="FFFFFF"/>
              </a:solidFill>
              <a:latin typeface="Calibri"/>
            </a:endParaRPr>
          </a:p>
        </p:txBody>
      </p:sp>
    </p:spTree>
    <p:extLst>
      <p:ext uri="{BB962C8B-B14F-4D97-AF65-F5344CB8AC3E}">
        <p14:creationId xmlns:p14="http://schemas.microsoft.com/office/powerpoint/2010/main" val="163264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0AFF00E-9DC3-7240-8851-04147A744FC9}" type="slidenum">
              <a:rPr lang="it-IT" b="1" smtClean="0"/>
              <a:pPr/>
              <a:t>13</a:t>
            </a:fld>
            <a:endParaRPr lang="it-IT" b="1" dirty="0"/>
          </a:p>
        </p:txBody>
      </p:sp>
      <p:sp>
        <p:nvSpPr>
          <p:cNvPr id="7" name="Titolo 1">
            <a:extLst>
              <a:ext uri="{FF2B5EF4-FFF2-40B4-BE49-F238E27FC236}">
                <a16:creationId xmlns:a16="http://schemas.microsoft.com/office/drawing/2014/main" id="{8066AFC7-812E-F04F-BC99-BAEFB4560D70}"/>
              </a:ext>
            </a:extLst>
          </p:cNvPr>
          <p:cNvSpPr>
            <a:spLocks noGrp="1"/>
          </p:cNvSpPr>
          <p:nvPr>
            <p:ph type="ctrTitle" idx="4294967295"/>
          </p:nvPr>
        </p:nvSpPr>
        <p:spPr>
          <a:xfrm>
            <a:off x="1813560" y="343122"/>
            <a:ext cx="6478003" cy="586517"/>
          </a:xfrm>
        </p:spPr>
        <p:txBody>
          <a:bodyPr>
            <a:normAutofit/>
          </a:bodyPr>
          <a:lstStyle/>
          <a:p>
            <a:pPr algn="ctr"/>
            <a:r>
              <a:rPr lang="it-IT" sz="2800" b="1" dirty="0" err="1">
                <a:solidFill>
                  <a:schemeClr val="tx1">
                    <a:lumMod val="85000"/>
                    <a:lumOff val="15000"/>
                  </a:schemeClr>
                </a:solidFill>
              </a:rPr>
              <a:t>RdC</a:t>
            </a:r>
            <a:r>
              <a:rPr lang="it-IT" sz="2800" b="1" dirty="0">
                <a:solidFill>
                  <a:schemeClr val="tx1">
                    <a:lumMod val="85000"/>
                    <a:lumOff val="15000"/>
                  </a:schemeClr>
                </a:solidFill>
              </a:rPr>
              <a:t>/</a:t>
            </a:r>
            <a:r>
              <a:rPr lang="it-IT" sz="2800" b="1" dirty="0" err="1">
                <a:solidFill>
                  <a:schemeClr val="tx1">
                    <a:lumMod val="85000"/>
                    <a:lumOff val="15000"/>
                  </a:schemeClr>
                </a:solidFill>
              </a:rPr>
              <a:t>PdC</a:t>
            </a:r>
            <a:r>
              <a:rPr lang="it-IT" sz="2800" b="1" dirty="0">
                <a:solidFill>
                  <a:schemeClr val="tx1">
                    <a:lumMod val="85000"/>
                    <a:lumOff val="15000"/>
                  </a:schemeClr>
                </a:solidFill>
              </a:rPr>
              <a:t> – Il beneficio</a:t>
            </a:r>
            <a:endParaRPr lang="it-IT" sz="2800" b="1" dirty="0"/>
          </a:p>
        </p:txBody>
      </p:sp>
      <p:sp>
        <p:nvSpPr>
          <p:cNvPr id="8" name="Rettangolo 7"/>
          <p:cNvSpPr/>
          <p:nvPr/>
        </p:nvSpPr>
        <p:spPr>
          <a:xfrm>
            <a:off x="1295348" y="1386204"/>
            <a:ext cx="6855380" cy="4801314"/>
          </a:xfrm>
          <a:prstGeom prst="rect">
            <a:avLst/>
          </a:prstGeom>
        </p:spPr>
        <p:txBody>
          <a:bodyPr wrap="square">
            <a:spAutoFit/>
          </a:bodyPr>
          <a:lstStyle/>
          <a:p>
            <a:r>
              <a:rPr lang="it-IT" dirty="0"/>
              <a:t>Il beneficio economico si compone di due parti:</a:t>
            </a:r>
          </a:p>
          <a:p>
            <a:endParaRPr lang="it-IT" dirty="0"/>
          </a:p>
          <a:p>
            <a:pPr marL="285750" indent="-285750">
              <a:buFont typeface="Arial" panose="020B0604020202020204" pitchFamily="34" charset="0"/>
              <a:buChar char="•"/>
            </a:pPr>
            <a:r>
              <a:rPr lang="it-IT" dirty="0"/>
              <a:t>una integra il reddito familiare fino alla soglia di 6.000 euro moltiplicati per la scala di equivalenza (7.560 euro per la Pensione di cittadinanza)</a:t>
            </a:r>
          </a:p>
          <a:p>
            <a:endParaRPr lang="it-IT" dirty="0"/>
          </a:p>
          <a:p>
            <a:pPr marL="285750" indent="-285750">
              <a:buFont typeface="Arial" panose="020B0604020202020204" pitchFamily="34" charset="0"/>
              <a:buChar char="•"/>
            </a:pPr>
            <a:r>
              <a:rPr lang="it-IT" dirty="0"/>
              <a:t>l’altra, destinata solo a chi è in affitto, incrementa il beneficio di un ammontare annuo pari al canone di locazione fino ad un massimo di 3.360 euro (1.800 euro per la Pensione di cittadinanza). È prevista anche una integrazione per famiglie proprietarie della casa di abitazione, laddove sia stato acceso un mutuo: in questo caso l’integrazione, pari al massimo alla rata del mutuo, non può superare 1.800 euro.</a:t>
            </a:r>
          </a:p>
          <a:p>
            <a:endParaRPr lang="it-IT" dirty="0"/>
          </a:p>
          <a:p>
            <a:r>
              <a:rPr lang="it-IT" dirty="0"/>
              <a:t>L’importo complessivo, sommate le due componenti, non può comunque superare i 9.360 euro annui (780 euro mensili), moltiplicati per la scala di equivalenza e ridotti per il valore del reddito familiare.</a:t>
            </a:r>
          </a:p>
        </p:txBody>
      </p:sp>
      <p:sp>
        <p:nvSpPr>
          <p:cNvPr id="9" name="Rettangolo arrotondato 8"/>
          <p:cNvSpPr/>
          <p:nvPr/>
        </p:nvSpPr>
        <p:spPr>
          <a:xfrm>
            <a:off x="930727" y="1295400"/>
            <a:ext cx="7584623" cy="4982922"/>
          </a:xfrm>
          <a:prstGeom prst="roundRect">
            <a:avLst>
              <a:gd name="adj" fmla="val 91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3461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628650" y="-76200"/>
            <a:ext cx="7886700" cy="1325563"/>
          </a:xfrm>
        </p:spPr>
        <p:txBody>
          <a:bodyPr>
            <a:normAutofit/>
          </a:bodyPr>
          <a:lstStyle/>
          <a:p>
            <a:pPr algn="ctr"/>
            <a:r>
              <a:rPr lang="it-IT" dirty="0"/>
              <a:t>Le domande pervenute</a:t>
            </a:r>
          </a:p>
        </p:txBody>
      </p:sp>
      <p:pic>
        <p:nvPicPr>
          <p:cNvPr id="4" name="Immagine 3"/>
          <p:cNvPicPr>
            <a:picLocks noChangeAspect="1"/>
          </p:cNvPicPr>
          <p:nvPr/>
        </p:nvPicPr>
        <p:blipFill>
          <a:blip r:embed="rId2"/>
          <a:stretch>
            <a:fillRect/>
          </a:stretch>
        </p:blipFill>
        <p:spPr>
          <a:xfrm>
            <a:off x="2514600" y="2604247"/>
            <a:ext cx="6047756" cy="3822523"/>
          </a:xfrm>
          <a:prstGeom prst="rect">
            <a:avLst/>
          </a:prstGeom>
        </p:spPr>
      </p:pic>
      <p:sp>
        <p:nvSpPr>
          <p:cNvPr id="5" name="Segnaposto testo 2"/>
          <p:cNvSpPr txBox="1">
            <a:spLocks/>
          </p:cNvSpPr>
          <p:nvPr/>
        </p:nvSpPr>
        <p:spPr>
          <a:xfrm>
            <a:off x="914400" y="1066800"/>
            <a:ext cx="7315200" cy="1524000"/>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it-IT" sz="2200" dirty="0">
                <a:latin typeface="Arial" panose="020B0604020202020204" pitchFamily="34" charset="0"/>
                <a:ea typeface="Calibri"/>
                <a:cs typeface="Arial" panose="020B0604020202020204" pitchFamily="34" charset="0"/>
              </a:rPr>
              <a:t>Al 6 dicembre 2019, 1,6 milioni di nuclei hanno presentato una domanda di Reddito/Pensione di Cittadinanza all’Inps.</a:t>
            </a:r>
          </a:p>
          <a:p>
            <a:pPr algn="just"/>
            <a:r>
              <a:rPr lang="it-IT" sz="2200" dirty="0">
                <a:latin typeface="Arial" panose="020B0604020202020204" pitchFamily="34" charset="0"/>
                <a:ea typeface="Calibri"/>
                <a:cs typeface="Arial" panose="020B0604020202020204" pitchFamily="34" charset="0"/>
              </a:rPr>
              <a:t>Di queste, 1 milione e 66mila (2,7 milioni individui) sono state accolte, 112mila sono in lavorazione e 445mila sono state respinte o cancellate.</a:t>
            </a:r>
          </a:p>
          <a:p>
            <a:pPr algn="just"/>
            <a:r>
              <a:rPr lang="it-IT" sz="2200" dirty="0">
                <a:latin typeface="Arial" panose="020B0604020202020204" pitchFamily="34" charset="0"/>
                <a:ea typeface="Calibri"/>
                <a:cs typeface="Arial" panose="020B0604020202020204" pitchFamily="34" charset="0"/>
              </a:rPr>
              <a:t>Da aprile 2019 ad oggi, 51mila nuclei sono decaduti dal diritto.</a:t>
            </a:r>
          </a:p>
        </p:txBody>
      </p:sp>
      <p:sp>
        <p:nvSpPr>
          <p:cNvPr id="6" name="CasellaDiTesto 5"/>
          <p:cNvSpPr txBox="1"/>
          <p:nvPr/>
        </p:nvSpPr>
        <p:spPr>
          <a:xfrm>
            <a:off x="228600" y="2745793"/>
            <a:ext cx="2133600" cy="3539430"/>
          </a:xfrm>
          <a:prstGeom prst="rect">
            <a:avLst/>
          </a:prstGeom>
          <a:noFill/>
        </p:spPr>
        <p:txBody>
          <a:bodyPr wrap="square" rtlCol="0">
            <a:spAutoFit/>
          </a:bodyPr>
          <a:lstStyle/>
          <a:p>
            <a:pPr marL="285750" indent="-285750">
              <a:buFont typeface="Arial" panose="020B0604020202020204" pitchFamily="34" charset="0"/>
              <a:buChar char="•"/>
            </a:pPr>
            <a:r>
              <a:rPr lang="it-IT" sz="1400" b="1" dirty="0"/>
              <a:t>I dati si basano sulle domande trasmesse all’Istituto dai </a:t>
            </a:r>
            <a:r>
              <a:rPr lang="it-IT" sz="1400" b="1" dirty="0" err="1"/>
              <a:t>Caf</a:t>
            </a:r>
            <a:r>
              <a:rPr lang="it-IT" sz="1400" b="1" dirty="0"/>
              <a:t>, dai Patronati e da Poste Italiane</a:t>
            </a:r>
          </a:p>
          <a:p>
            <a:pPr marL="285750" indent="-285750">
              <a:buFont typeface="Arial" panose="020B0604020202020204" pitchFamily="34" charset="0"/>
              <a:buChar char="•"/>
            </a:pPr>
            <a:r>
              <a:rPr lang="it-IT" sz="1400" b="1" dirty="0"/>
              <a:t>Viene fornito il numero di nuclei richiedenti distinti per regione e per stato della domanda</a:t>
            </a:r>
          </a:p>
          <a:p>
            <a:pPr marL="285750" indent="-285750">
              <a:buFont typeface="Arial" panose="020B0604020202020204" pitchFamily="34" charset="0"/>
              <a:buChar char="•"/>
            </a:pPr>
            <a:r>
              <a:rPr lang="it-IT" sz="1400" b="1" dirty="0"/>
              <a:t>L’unità di analisi è il nucleo familiare, pertanto domande multiple presentate dallo stesso nucleo vengono riaggregate</a:t>
            </a:r>
          </a:p>
        </p:txBody>
      </p:sp>
      <p:sp>
        <p:nvSpPr>
          <p:cNvPr id="7" name="Segnaposto numero diapositiva 6"/>
          <p:cNvSpPr>
            <a:spLocks noGrp="1"/>
          </p:cNvSpPr>
          <p:nvPr>
            <p:ph type="sldNum" sz="quarter" idx="12"/>
          </p:nvPr>
        </p:nvSpPr>
        <p:spPr/>
        <p:txBody>
          <a:bodyPr/>
          <a:lstStyle/>
          <a:p>
            <a:fld id="{B6F15528-21DE-4FAA-801E-634DDDAF4B2B}" type="slidenum">
              <a:rPr lang="it-IT" b="1" smtClean="0"/>
              <a:t>14</a:t>
            </a:fld>
            <a:endParaRPr lang="it-IT" b="1" dirty="0"/>
          </a:p>
        </p:txBody>
      </p:sp>
    </p:spTree>
    <p:extLst>
      <p:ext uri="{BB962C8B-B14F-4D97-AF65-F5344CB8AC3E}">
        <p14:creationId xmlns:p14="http://schemas.microsoft.com/office/powerpoint/2010/main" val="339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744071" y="-39734"/>
            <a:ext cx="7886700" cy="1325563"/>
          </a:xfrm>
        </p:spPr>
        <p:txBody>
          <a:bodyPr>
            <a:normAutofit/>
          </a:bodyPr>
          <a:lstStyle/>
          <a:p>
            <a:pPr algn="ctr"/>
            <a:r>
              <a:rPr lang="it-IT" dirty="0"/>
              <a:t>Le domande pervenute</a:t>
            </a:r>
          </a:p>
        </p:txBody>
      </p:sp>
      <p:graphicFrame>
        <p:nvGraphicFramePr>
          <p:cNvPr id="3" name="Grafico 2"/>
          <p:cNvGraphicFramePr>
            <a:graphicFrameLocks/>
          </p:cNvGraphicFramePr>
          <p:nvPr>
            <p:extLst>
              <p:ext uri="{D42A27DB-BD31-4B8C-83A1-F6EECF244321}">
                <p14:modId xmlns:p14="http://schemas.microsoft.com/office/powerpoint/2010/main" val="680964684"/>
              </p:ext>
            </p:extLst>
          </p:nvPr>
        </p:nvGraphicFramePr>
        <p:xfrm>
          <a:off x="1650682" y="1066800"/>
          <a:ext cx="6391275" cy="4267201"/>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762000" y="5486400"/>
            <a:ext cx="7570470" cy="923330"/>
          </a:xfrm>
          <a:prstGeom prst="rect">
            <a:avLst/>
          </a:prstGeom>
          <a:noFill/>
        </p:spPr>
        <p:txBody>
          <a:bodyPr wrap="square" rtlCol="0">
            <a:spAutoFit/>
          </a:bodyPr>
          <a:lstStyle/>
          <a:p>
            <a:r>
              <a:rPr lang="it-IT" dirty="0"/>
              <a:t>Le regioni del Sud e delle Isole, con 902mila nuclei (56%), detengono il primato delle domande pervenute, seguite dalle regioni del Nord, con 455mila nuclei (28%), e da quelle del Centro con 265mila nuclei (16%).</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15</a:t>
            </a:fld>
            <a:endParaRPr lang="it-IT" b="1" dirty="0"/>
          </a:p>
        </p:txBody>
      </p:sp>
    </p:spTree>
    <p:extLst>
      <p:ext uri="{BB962C8B-B14F-4D97-AF65-F5344CB8AC3E}">
        <p14:creationId xmlns:p14="http://schemas.microsoft.com/office/powerpoint/2010/main" val="32164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628650" y="-76200"/>
            <a:ext cx="7886700" cy="1325563"/>
          </a:xfrm>
        </p:spPr>
        <p:txBody>
          <a:bodyPr>
            <a:normAutofit/>
          </a:bodyPr>
          <a:lstStyle/>
          <a:p>
            <a:pPr algn="ctr"/>
            <a:r>
              <a:rPr lang="it-IT" dirty="0"/>
              <a:t>Le domande accolte</a:t>
            </a:r>
          </a:p>
        </p:txBody>
      </p:sp>
      <p:graphicFrame>
        <p:nvGraphicFramePr>
          <p:cNvPr id="3" name="Grafico 2"/>
          <p:cNvGraphicFramePr>
            <a:graphicFrameLocks/>
          </p:cNvGraphicFramePr>
          <p:nvPr>
            <p:extLst>
              <p:ext uri="{D42A27DB-BD31-4B8C-83A1-F6EECF244321}">
                <p14:modId xmlns:p14="http://schemas.microsoft.com/office/powerpoint/2010/main" val="1728813249"/>
              </p:ext>
            </p:extLst>
          </p:nvPr>
        </p:nvGraphicFramePr>
        <p:xfrm>
          <a:off x="1142999" y="1066801"/>
          <a:ext cx="7865689"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914400" y="4648200"/>
            <a:ext cx="8094288" cy="2031325"/>
          </a:xfrm>
          <a:prstGeom prst="rect">
            <a:avLst/>
          </a:prstGeom>
          <a:noFill/>
        </p:spPr>
        <p:txBody>
          <a:bodyPr wrap="square" rtlCol="0">
            <a:spAutoFit/>
          </a:bodyPr>
          <a:lstStyle/>
          <a:p>
            <a:pPr marL="285750" indent="-285750">
              <a:buFont typeface="Arial" panose="020B0604020202020204" pitchFamily="34" charset="0"/>
              <a:buChar char="•"/>
            </a:pPr>
            <a:r>
              <a:rPr lang="it-IT" dirty="0"/>
              <a:t>Dall’istituzione del beneficio ad oggi risultano, al netto dei nuclei decaduti dal diritto, 1 milione e 14mila nuclei percettori.</a:t>
            </a:r>
          </a:p>
          <a:p>
            <a:pPr marL="285750" indent="-285750">
              <a:buFont typeface="Arial" panose="020B0604020202020204" pitchFamily="34" charset="0"/>
              <a:buChar char="•"/>
            </a:pPr>
            <a:r>
              <a:rPr lang="it-IT" dirty="0"/>
              <a:t>Di questi, 890mila sono percettori di </a:t>
            </a:r>
            <a:r>
              <a:rPr lang="it-IT" dirty="0" err="1"/>
              <a:t>RdC</a:t>
            </a:r>
            <a:r>
              <a:rPr lang="it-IT" dirty="0"/>
              <a:t>, con 2 milioni e 311mila persone coinvolte; 123mila sono percettori di </a:t>
            </a:r>
            <a:r>
              <a:rPr lang="it-IT" dirty="0" err="1"/>
              <a:t>PdC</a:t>
            </a:r>
            <a:r>
              <a:rPr lang="it-IT" dirty="0"/>
              <a:t>, con 140mila persone coinvolte.</a:t>
            </a:r>
          </a:p>
          <a:p>
            <a:pPr marL="285750" indent="-285750">
              <a:buFont typeface="Arial" panose="020B0604020202020204" pitchFamily="34" charset="0"/>
              <a:buChar char="•"/>
            </a:pPr>
            <a:r>
              <a:rPr lang="it-IT" dirty="0"/>
              <a:t>La percentuale di composizione tra le due prestazioni varia in virtù dell’area geografica: i nuclei percettori di </a:t>
            </a:r>
            <a:r>
              <a:rPr lang="it-IT" dirty="0" err="1"/>
              <a:t>RdC</a:t>
            </a:r>
            <a:r>
              <a:rPr lang="it-IT" dirty="0"/>
              <a:t> passano dal 90% nelle regioni del Sud e delle Isole, all’86% nelle regioni del Centro e all’84% in quelle del Nord.</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16</a:t>
            </a:fld>
            <a:endParaRPr lang="it-IT" b="1" dirty="0"/>
          </a:p>
        </p:txBody>
      </p:sp>
    </p:spTree>
    <p:extLst>
      <p:ext uri="{BB962C8B-B14F-4D97-AF65-F5344CB8AC3E}">
        <p14:creationId xmlns:p14="http://schemas.microsoft.com/office/powerpoint/2010/main" val="309481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818029" y="-31106"/>
            <a:ext cx="7886700" cy="1325563"/>
          </a:xfrm>
        </p:spPr>
        <p:txBody>
          <a:bodyPr>
            <a:normAutofit/>
          </a:bodyPr>
          <a:lstStyle/>
          <a:p>
            <a:pPr algn="ctr"/>
            <a:r>
              <a:rPr lang="it-IT" dirty="0"/>
              <a:t>Le domande accolte</a:t>
            </a:r>
          </a:p>
        </p:txBody>
      </p:sp>
      <p:sp>
        <p:nvSpPr>
          <p:cNvPr id="5" name="CasellaDiTesto 4"/>
          <p:cNvSpPr txBox="1"/>
          <p:nvPr/>
        </p:nvSpPr>
        <p:spPr>
          <a:xfrm>
            <a:off x="1981200" y="5181601"/>
            <a:ext cx="6705600" cy="1384995"/>
          </a:xfrm>
          <a:prstGeom prst="rect">
            <a:avLst/>
          </a:prstGeom>
          <a:noFill/>
        </p:spPr>
        <p:txBody>
          <a:bodyPr wrap="square" rtlCol="0">
            <a:spAutoFit/>
          </a:bodyPr>
          <a:lstStyle/>
          <a:p>
            <a:pPr marL="285750" indent="-285750">
              <a:buFont typeface="Arial" panose="020B0604020202020204" pitchFamily="34" charset="0"/>
              <a:buChar char="•"/>
            </a:pPr>
            <a:r>
              <a:rPr lang="it-IT" sz="1400" dirty="0"/>
              <a:t>I nuclei percettori si concentrano nelle regioni del Sud e nelle Isole, raggiungendo il 61% del totale delle prestazioni erogate, seguono le regioni del Nord con il 24% ed infine quelle del Centro con il 15%.</a:t>
            </a:r>
          </a:p>
          <a:p>
            <a:pPr marL="285750" indent="-285750">
              <a:buFont typeface="Arial" panose="020B0604020202020204" pitchFamily="34" charset="0"/>
              <a:buChar char="•"/>
            </a:pPr>
            <a:r>
              <a:rPr lang="it-IT" sz="1400" dirty="0"/>
              <a:t>A fronte di 1 milione e 14 mila nuclei percettori, sono state coinvolte 2 milioni e 450 mila persone, di cui 1 milione e 592mila nelle regioni del Sud, 335mila nelle regioni del Centro e 523mila in quelle del Nord.</a:t>
            </a:r>
          </a:p>
        </p:txBody>
      </p:sp>
      <p:sp>
        <p:nvSpPr>
          <p:cNvPr id="6" name="CasellaDiTesto 5"/>
          <p:cNvSpPr txBox="1"/>
          <p:nvPr/>
        </p:nvSpPr>
        <p:spPr>
          <a:xfrm>
            <a:off x="152400" y="2057400"/>
            <a:ext cx="2108198" cy="2893100"/>
          </a:xfrm>
          <a:prstGeom prst="rect">
            <a:avLst/>
          </a:prstGeom>
          <a:noFill/>
        </p:spPr>
        <p:txBody>
          <a:bodyPr wrap="square" rtlCol="0">
            <a:spAutoFit/>
          </a:bodyPr>
          <a:lstStyle/>
          <a:p>
            <a:r>
              <a:rPr lang="it-IT" sz="1400" dirty="0"/>
              <a:t>La regione con il maggior numero di nuclei percettori di Reddito/Pensione di Cittadinanza è la </a:t>
            </a:r>
            <a:r>
              <a:rPr lang="it-IT" sz="1400" b="1" dirty="0"/>
              <a:t>Campania</a:t>
            </a:r>
            <a:r>
              <a:rPr lang="it-IT" sz="1400" dirty="0"/>
              <a:t>, seguita nell’ordine:</a:t>
            </a:r>
          </a:p>
          <a:p>
            <a:r>
              <a:rPr lang="it-IT" sz="1400" b="1" dirty="0"/>
              <a:t>Sicilia</a:t>
            </a:r>
            <a:r>
              <a:rPr lang="it-IT" sz="1400" dirty="0"/>
              <a:t>, </a:t>
            </a:r>
          </a:p>
          <a:p>
            <a:r>
              <a:rPr lang="it-IT" sz="1400" b="1" dirty="0"/>
              <a:t>Lazio, </a:t>
            </a:r>
          </a:p>
          <a:p>
            <a:r>
              <a:rPr lang="it-IT" sz="1400" b="1" dirty="0"/>
              <a:t>Puglia, </a:t>
            </a:r>
          </a:p>
          <a:p>
            <a:r>
              <a:rPr lang="it-IT" sz="1400" b="1" dirty="0"/>
              <a:t>Calabria e Lombardia, </a:t>
            </a:r>
          </a:p>
          <a:p>
            <a:r>
              <a:rPr lang="it-IT" sz="1400" b="1" dirty="0"/>
              <a:t>Piemonte </a:t>
            </a:r>
          </a:p>
          <a:p>
            <a:r>
              <a:rPr lang="it-IT" sz="1400" b="1" dirty="0" err="1"/>
              <a:t>ecc</a:t>
            </a:r>
            <a:r>
              <a:rPr lang="it-IT" sz="1400" dirty="0"/>
              <a:t>; </a:t>
            </a:r>
            <a:endParaRPr lang="it-IT" sz="1600" dirty="0"/>
          </a:p>
        </p:txBody>
      </p:sp>
      <p:sp>
        <p:nvSpPr>
          <p:cNvPr id="7" name="Segnaposto numero diapositiva 6"/>
          <p:cNvSpPr>
            <a:spLocks noGrp="1"/>
          </p:cNvSpPr>
          <p:nvPr>
            <p:ph type="sldNum" sz="quarter" idx="12"/>
          </p:nvPr>
        </p:nvSpPr>
        <p:spPr/>
        <p:txBody>
          <a:bodyPr/>
          <a:lstStyle/>
          <a:p>
            <a:fld id="{B6F15528-21DE-4FAA-801E-634DDDAF4B2B}" type="slidenum">
              <a:rPr lang="it-IT" b="1" smtClean="0"/>
              <a:t>17</a:t>
            </a:fld>
            <a:endParaRPr lang="it-IT" b="1" dirty="0"/>
          </a:p>
        </p:txBody>
      </p:sp>
      <p:pic>
        <p:nvPicPr>
          <p:cNvPr id="8" name="Grafico 1" descr="image001">
            <a:extLst>
              <a:ext uri="{FF2B5EF4-FFF2-40B4-BE49-F238E27FC236}">
                <a16:creationId xmlns:a16="http://schemas.microsoft.com/office/drawing/2014/main" id="{5EDF73D8-6925-42F9-983A-6A127450D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599" y="1294456"/>
            <a:ext cx="6444129" cy="390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44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762000" y="0"/>
            <a:ext cx="7886700" cy="1325563"/>
          </a:xfrm>
        </p:spPr>
        <p:txBody>
          <a:bodyPr>
            <a:normAutofit/>
          </a:bodyPr>
          <a:lstStyle/>
          <a:p>
            <a:pPr algn="ctr"/>
            <a:r>
              <a:rPr lang="it-IT" dirty="0"/>
              <a:t>Le domande accolte</a:t>
            </a:r>
          </a:p>
        </p:txBody>
      </p:sp>
      <p:graphicFrame>
        <p:nvGraphicFramePr>
          <p:cNvPr id="3" name="Grafico 2"/>
          <p:cNvGraphicFramePr>
            <a:graphicFrameLocks/>
          </p:cNvGraphicFramePr>
          <p:nvPr>
            <p:extLst>
              <p:ext uri="{D42A27DB-BD31-4B8C-83A1-F6EECF244321}">
                <p14:modId xmlns:p14="http://schemas.microsoft.com/office/powerpoint/2010/main" val="2766097486"/>
              </p:ext>
            </p:extLst>
          </p:nvPr>
        </p:nvGraphicFramePr>
        <p:xfrm>
          <a:off x="1057275" y="1362075"/>
          <a:ext cx="7029450" cy="4133850"/>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1447800" y="5410200"/>
            <a:ext cx="7315200" cy="1200329"/>
          </a:xfrm>
          <a:prstGeom prst="rect">
            <a:avLst/>
          </a:prstGeom>
          <a:noFill/>
        </p:spPr>
        <p:txBody>
          <a:bodyPr wrap="square" rtlCol="0">
            <a:spAutoFit/>
          </a:bodyPr>
          <a:lstStyle/>
          <a:p>
            <a:r>
              <a:rPr lang="it-IT" dirty="0"/>
              <a:t>Nel 90% dei casi, la prestazione risulta erogata ad un cittadino italiano, nel 6% ad un cittadino extra-comunitario in possesso di un permesso di soggiorno, nel 3% ad un cittadino europeo ed infine nell’1% a familiari dei casi precedenti </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18</a:t>
            </a:fld>
            <a:endParaRPr lang="it-IT" b="1" dirty="0"/>
          </a:p>
        </p:txBody>
      </p:sp>
    </p:spTree>
    <p:extLst>
      <p:ext uri="{BB962C8B-B14F-4D97-AF65-F5344CB8AC3E}">
        <p14:creationId xmlns:p14="http://schemas.microsoft.com/office/powerpoint/2010/main" val="777528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781050" y="-26894"/>
            <a:ext cx="7886700" cy="1325563"/>
          </a:xfrm>
        </p:spPr>
        <p:txBody>
          <a:bodyPr>
            <a:normAutofit/>
          </a:bodyPr>
          <a:lstStyle/>
          <a:p>
            <a:pPr algn="ctr"/>
            <a:r>
              <a:rPr lang="it-IT" dirty="0"/>
              <a:t>Gli importi erogati</a:t>
            </a:r>
          </a:p>
        </p:txBody>
      </p:sp>
      <p:graphicFrame>
        <p:nvGraphicFramePr>
          <p:cNvPr id="3" name="Grafico 2"/>
          <p:cNvGraphicFramePr>
            <a:graphicFrameLocks/>
          </p:cNvGraphicFramePr>
          <p:nvPr>
            <p:extLst>
              <p:ext uri="{D42A27DB-BD31-4B8C-83A1-F6EECF244321}">
                <p14:modId xmlns:p14="http://schemas.microsoft.com/office/powerpoint/2010/main" val="3945628725"/>
              </p:ext>
            </p:extLst>
          </p:nvPr>
        </p:nvGraphicFramePr>
        <p:xfrm>
          <a:off x="1360170" y="1143001"/>
          <a:ext cx="6972300" cy="4038599"/>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914400" y="5257800"/>
            <a:ext cx="7620000" cy="1169551"/>
          </a:xfrm>
          <a:prstGeom prst="rect">
            <a:avLst/>
          </a:prstGeom>
          <a:noFill/>
        </p:spPr>
        <p:txBody>
          <a:bodyPr wrap="square" rtlCol="0">
            <a:spAutoFit/>
          </a:bodyPr>
          <a:lstStyle/>
          <a:p>
            <a:pPr marL="285750" indent="-285750">
              <a:buFont typeface="Arial" panose="020B0604020202020204" pitchFamily="34" charset="0"/>
              <a:buChar char="•"/>
            </a:pPr>
            <a:r>
              <a:rPr lang="it-IT" sz="1400" dirty="0"/>
              <a:t>L’importo medio mensile erogato dall’istituzione della prestazione è pari a </a:t>
            </a:r>
            <a:r>
              <a:rPr lang="it-IT" sz="1400" b="1" dirty="0"/>
              <a:t>484,5</a:t>
            </a:r>
            <a:r>
              <a:rPr lang="it-IT" sz="1400" dirty="0"/>
              <a:t> euro, con un importo superiore del 7% rispetto a quello nazionale nelle regioni del Sud e delle Isole e inferiore del 7% e del 14% nelle regioni del Centro e del Nord. </a:t>
            </a:r>
          </a:p>
          <a:p>
            <a:pPr marL="285750" indent="-285750">
              <a:buFont typeface="Arial" panose="020B0604020202020204" pitchFamily="34" charset="0"/>
              <a:buChar char="•"/>
            </a:pPr>
            <a:r>
              <a:rPr lang="it-IT" sz="1400" dirty="0"/>
              <a:t>L’importo medio mensile varia anche in funzione della prestazione percepita: mediamente vengono erogati </a:t>
            </a:r>
            <a:r>
              <a:rPr lang="it-IT" sz="1400" b="1" dirty="0"/>
              <a:t>522</a:t>
            </a:r>
            <a:r>
              <a:rPr lang="it-IT" sz="1400" dirty="0"/>
              <a:t> euro per il </a:t>
            </a:r>
            <a:r>
              <a:rPr lang="it-IT" sz="1400" b="1" dirty="0"/>
              <a:t>Reddito</a:t>
            </a:r>
            <a:r>
              <a:rPr lang="it-IT" sz="1400" dirty="0"/>
              <a:t> di Cittadinanza e </a:t>
            </a:r>
            <a:r>
              <a:rPr lang="it-IT" sz="1400" b="1" dirty="0"/>
              <a:t>219</a:t>
            </a:r>
            <a:r>
              <a:rPr lang="it-IT" sz="1400" dirty="0"/>
              <a:t> euro per la </a:t>
            </a:r>
            <a:r>
              <a:rPr lang="it-IT" sz="1400" b="1" dirty="0"/>
              <a:t>Pensione</a:t>
            </a:r>
            <a:r>
              <a:rPr lang="it-IT" sz="1400" dirty="0"/>
              <a:t> di Cittadinanza.</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19</a:t>
            </a:fld>
            <a:endParaRPr lang="it-IT" b="1" dirty="0"/>
          </a:p>
        </p:txBody>
      </p:sp>
    </p:spTree>
    <p:extLst>
      <p:ext uri="{BB962C8B-B14F-4D97-AF65-F5344CB8AC3E}">
        <p14:creationId xmlns:p14="http://schemas.microsoft.com/office/powerpoint/2010/main" val="134545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B309F17-1C7B-4042-8FF3-17E9A96926D3}"/>
              </a:ext>
            </a:extLst>
          </p:cNvPr>
          <p:cNvSpPr>
            <a:spLocks noGrp="1"/>
          </p:cNvSpPr>
          <p:nvPr>
            <p:ph idx="1"/>
          </p:nvPr>
        </p:nvSpPr>
        <p:spPr/>
        <p:txBody>
          <a:bodyPr>
            <a:normAutofit lnSpcReduction="10000"/>
          </a:bodyPr>
          <a:lstStyle/>
          <a:p>
            <a:pPr marL="0" indent="0" algn="ctr">
              <a:buNone/>
            </a:pPr>
            <a:r>
              <a:rPr lang="it-IT" sz="3600" b="1" dirty="0"/>
              <a:t>Costituzione della Repubblica Italiana</a:t>
            </a:r>
            <a:endParaRPr lang="it-IT" b="1" dirty="0"/>
          </a:p>
          <a:p>
            <a:pPr marL="0" indent="0">
              <a:buNone/>
            </a:pPr>
            <a:endParaRPr lang="it-IT" dirty="0"/>
          </a:p>
          <a:p>
            <a:pPr marL="0" indent="0">
              <a:buNone/>
            </a:pPr>
            <a:r>
              <a:rPr lang="it-IT" dirty="0"/>
              <a:t>3. «E` compito della Repubblica rimuovere gli ostacoli di ordine economico e sociale, che, limitando di fatto la </a:t>
            </a:r>
            <a:r>
              <a:rPr lang="it-IT" b="1" dirty="0"/>
              <a:t>libertà</a:t>
            </a:r>
            <a:r>
              <a:rPr lang="it-IT" dirty="0"/>
              <a:t> e l'eguaglianza dei cittadini, impediscono il pieno sviluppo della persona umana e l'effettiva partecipazione di tutti i lavoratori all'organizzazione politica, economica e sociale del Paese.»</a:t>
            </a:r>
          </a:p>
          <a:p>
            <a:pPr marL="0" indent="0">
              <a:buNone/>
            </a:pPr>
            <a:endParaRPr lang="it-IT" dirty="0"/>
          </a:p>
          <a:p>
            <a:pPr marL="0" indent="0">
              <a:buNone/>
            </a:pPr>
            <a:r>
              <a:rPr lang="it-IT" dirty="0"/>
              <a:t>38. «Ogni cittadino inabile al lavoro e sprovvisto dei mezzi necessari per vivere ha diritto al mantenimento e all'assistenza sociale.</a:t>
            </a:r>
          </a:p>
          <a:p>
            <a:pPr marL="0" indent="0">
              <a:buNone/>
            </a:pPr>
            <a:r>
              <a:rPr lang="it-IT" dirty="0"/>
              <a:t>I lavoratori hanno diritto che siano preveduti ed assicurati mezzi adeguati alle loro esigenze di vita in caso di infortunio, malattia, invalidità e vecchiaia, disoccupazione involontaria.»</a:t>
            </a:r>
          </a:p>
          <a:p>
            <a:pPr marL="0" indent="0">
              <a:buNone/>
            </a:pPr>
            <a:endParaRPr lang="it-IT" dirty="0"/>
          </a:p>
        </p:txBody>
      </p:sp>
      <p:sp>
        <p:nvSpPr>
          <p:cNvPr id="3" name="Titolo 2">
            <a:extLst>
              <a:ext uri="{FF2B5EF4-FFF2-40B4-BE49-F238E27FC236}">
                <a16:creationId xmlns:a16="http://schemas.microsoft.com/office/drawing/2014/main" id="{73DC5850-F555-44E5-BE2F-2CBE097866A3}"/>
              </a:ext>
            </a:extLst>
          </p:cNvPr>
          <p:cNvSpPr>
            <a:spLocks noGrp="1"/>
          </p:cNvSpPr>
          <p:nvPr>
            <p:ph type="ctrTitle" idx="4294967295"/>
          </p:nvPr>
        </p:nvSpPr>
        <p:spPr>
          <a:xfrm>
            <a:off x="1360170" y="335280"/>
            <a:ext cx="6972300" cy="594360"/>
          </a:xfrm>
        </p:spPr>
        <p:txBody>
          <a:bodyPr>
            <a:normAutofit fontScale="90000"/>
          </a:bodyPr>
          <a:lstStyle/>
          <a:p>
            <a:pPr algn="ctr"/>
            <a:r>
              <a:rPr lang="it-IT" dirty="0"/>
              <a:t>I fondamenti giuridici degli strumenti di lotta alla povertà</a:t>
            </a:r>
          </a:p>
        </p:txBody>
      </p:sp>
      <p:sp>
        <p:nvSpPr>
          <p:cNvPr id="4" name="Segnaposto numero diapositiva 3">
            <a:extLst>
              <a:ext uri="{FF2B5EF4-FFF2-40B4-BE49-F238E27FC236}">
                <a16:creationId xmlns:a16="http://schemas.microsoft.com/office/drawing/2014/main" id="{8E6F9C8A-3BFC-4618-8BE6-DED8221F5735}"/>
              </a:ext>
            </a:extLst>
          </p:cNvPr>
          <p:cNvSpPr>
            <a:spLocks noGrp="1"/>
          </p:cNvSpPr>
          <p:nvPr>
            <p:ph type="sldNum" sz="quarter" idx="12"/>
          </p:nvPr>
        </p:nvSpPr>
        <p:spPr/>
        <p:txBody>
          <a:bodyPr/>
          <a:lstStyle/>
          <a:p>
            <a:fld id="{B6F15528-21DE-4FAA-801E-634DDDAF4B2B}" type="slidenum">
              <a:rPr lang="it-IT" smtClean="0"/>
              <a:t>2</a:t>
            </a:fld>
            <a:endParaRPr lang="it-IT"/>
          </a:p>
        </p:txBody>
      </p:sp>
    </p:spTree>
    <p:extLst>
      <p:ext uri="{BB962C8B-B14F-4D97-AF65-F5344CB8AC3E}">
        <p14:creationId xmlns:p14="http://schemas.microsoft.com/office/powerpoint/2010/main" val="340802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895349" y="0"/>
            <a:ext cx="7886700" cy="1325563"/>
          </a:xfrm>
        </p:spPr>
        <p:txBody>
          <a:bodyPr>
            <a:normAutofit/>
          </a:bodyPr>
          <a:lstStyle/>
          <a:p>
            <a:pPr algn="ctr"/>
            <a:r>
              <a:rPr lang="it-IT" dirty="0"/>
              <a:t>Distribuzione mensile delle prestazioni erogate</a:t>
            </a:r>
          </a:p>
        </p:txBody>
      </p:sp>
      <p:graphicFrame>
        <p:nvGraphicFramePr>
          <p:cNvPr id="3" name="Grafico 2"/>
          <p:cNvGraphicFramePr>
            <a:graphicFrameLocks/>
          </p:cNvGraphicFramePr>
          <p:nvPr>
            <p:extLst>
              <p:ext uri="{D42A27DB-BD31-4B8C-83A1-F6EECF244321}">
                <p14:modId xmlns:p14="http://schemas.microsoft.com/office/powerpoint/2010/main" val="1721488541"/>
              </p:ext>
            </p:extLst>
          </p:nvPr>
        </p:nvGraphicFramePr>
        <p:xfrm>
          <a:off x="1219199" y="1143001"/>
          <a:ext cx="7239001" cy="3886199"/>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1219199" y="5029200"/>
            <a:ext cx="7239001" cy="923330"/>
          </a:xfrm>
          <a:prstGeom prst="rect">
            <a:avLst/>
          </a:prstGeom>
          <a:noFill/>
        </p:spPr>
        <p:txBody>
          <a:bodyPr wrap="square" rtlCol="0">
            <a:spAutoFit/>
          </a:bodyPr>
          <a:lstStyle/>
          <a:p>
            <a:pPr marL="285750" indent="-285750">
              <a:buFont typeface="Arial" panose="020B0604020202020204" pitchFamily="34" charset="0"/>
              <a:buChar char="•"/>
            </a:pPr>
            <a:r>
              <a:rPr lang="it-IT" dirty="0"/>
              <a:t>Nell’ultimo mese considerato (novembre 2019), il numero di nuclei percettori di </a:t>
            </a:r>
            <a:r>
              <a:rPr lang="it-IT" dirty="0" err="1"/>
              <a:t>RdC</a:t>
            </a:r>
            <a:r>
              <a:rPr lang="it-IT" dirty="0"/>
              <a:t> o </a:t>
            </a:r>
            <a:r>
              <a:rPr lang="it-IT" dirty="0" err="1"/>
              <a:t>PdC</a:t>
            </a:r>
            <a:r>
              <a:rPr lang="it-IT" dirty="0"/>
              <a:t> si è attestato intorno ai 915 mila.</a:t>
            </a:r>
          </a:p>
          <a:p>
            <a:pPr marL="285750" indent="-285750">
              <a:buFont typeface="Arial" panose="020B0604020202020204" pitchFamily="34" charset="0"/>
              <a:buChar char="•"/>
            </a:pPr>
            <a:r>
              <a:rPr lang="it-IT" dirty="0"/>
              <a:t>L’importo medio erogato nel medesimo mese è stato pari a 502,50 euro.</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20</a:t>
            </a:fld>
            <a:endParaRPr lang="it-IT" b="1" dirty="0"/>
          </a:p>
        </p:txBody>
      </p:sp>
    </p:spTree>
    <p:extLst>
      <p:ext uri="{BB962C8B-B14F-4D97-AF65-F5344CB8AC3E}">
        <p14:creationId xmlns:p14="http://schemas.microsoft.com/office/powerpoint/2010/main" val="346514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66800" y="0"/>
            <a:ext cx="7448550" cy="1190625"/>
          </a:xfrm>
        </p:spPr>
        <p:txBody>
          <a:bodyPr>
            <a:normAutofit/>
          </a:bodyPr>
          <a:lstStyle/>
          <a:p>
            <a:pPr algn="ctr"/>
            <a:r>
              <a:rPr lang="it-IT" dirty="0"/>
              <a:t>Caratteristiche dei nuclei familiari – Presenza di minori</a:t>
            </a:r>
          </a:p>
        </p:txBody>
      </p:sp>
      <p:graphicFrame>
        <p:nvGraphicFramePr>
          <p:cNvPr id="3" name="Grafico 2"/>
          <p:cNvGraphicFramePr>
            <a:graphicFrameLocks/>
          </p:cNvGraphicFramePr>
          <p:nvPr>
            <p:extLst>
              <p:ext uri="{D42A27DB-BD31-4B8C-83A1-F6EECF244321}">
                <p14:modId xmlns:p14="http://schemas.microsoft.com/office/powerpoint/2010/main" val="4055394913"/>
              </p:ext>
            </p:extLst>
          </p:nvPr>
        </p:nvGraphicFramePr>
        <p:xfrm>
          <a:off x="581025" y="1190625"/>
          <a:ext cx="7981950" cy="4476750"/>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914400" y="5638800"/>
            <a:ext cx="7848600" cy="923330"/>
          </a:xfrm>
          <a:prstGeom prst="rect">
            <a:avLst/>
          </a:prstGeom>
          <a:noFill/>
        </p:spPr>
        <p:txBody>
          <a:bodyPr wrap="square" rtlCol="0">
            <a:spAutoFit/>
          </a:bodyPr>
          <a:lstStyle/>
          <a:p>
            <a:r>
              <a:rPr lang="it-IT" dirty="0"/>
              <a:t>I nuclei con </a:t>
            </a:r>
            <a:r>
              <a:rPr lang="it-IT" b="1" dirty="0"/>
              <a:t>minori</a:t>
            </a:r>
            <a:r>
              <a:rPr lang="it-IT" dirty="0"/>
              <a:t> sono 367mila: essi rappresentano il 36% dei nuclei beneficiari e coprono il 58% delle persone coinvolte. La classe modale dei nuclei con minori è quella con quattro componenti, che rappresenta il 32% del totale.</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21</a:t>
            </a:fld>
            <a:endParaRPr lang="it-IT" b="1" dirty="0"/>
          </a:p>
        </p:txBody>
      </p:sp>
    </p:spTree>
    <p:extLst>
      <p:ext uri="{BB962C8B-B14F-4D97-AF65-F5344CB8AC3E}">
        <p14:creationId xmlns:p14="http://schemas.microsoft.com/office/powerpoint/2010/main" val="382770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371600" y="304801"/>
            <a:ext cx="6858000" cy="685800"/>
          </a:xfrm>
        </p:spPr>
        <p:txBody>
          <a:bodyPr>
            <a:normAutofit fontScale="90000"/>
          </a:bodyPr>
          <a:lstStyle/>
          <a:p>
            <a:pPr algn="ctr"/>
            <a:r>
              <a:rPr lang="it-IT" dirty="0"/>
              <a:t>Caratteristiche dei nuclei familiari – Presenza di disabili</a:t>
            </a:r>
          </a:p>
        </p:txBody>
      </p:sp>
      <p:graphicFrame>
        <p:nvGraphicFramePr>
          <p:cNvPr id="3" name="Grafico 2"/>
          <p:cNvGraphicFramePr>
            <a:graphicFrameLocks/>
          </p:cNvGraphicFramePr>
          <p:nvPr>
            <p:extLst>
              <p:ext uri="{D42A27DB-BD31-4B8C-83A1-F6EECF244321}">
                <p14:modId xmlns:p14="http://schemas.microsoft.com/office/powerpoint/2010/main" val="2896584753"/>
              </p:ext>
            </p:extLst>
          </p:nvPr>
        </p:nvGraphicFramePr>
        <p:xfrm>
          <a:off x="589989" y="1085850"/>
          <a:ext cx="7981950" cy="44767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ttangolo 3"/>
          <p:cNvSpPr/>
          <p:nvPr/>
        </p:nvSpPr>
        <p:spPr>
          <a:xfrm>
            <a:off x="1212532" y="5410200"/>
            <a:ext cx="7267575" cy="1200329"/>
          </a:xfrm>
          <a:prstGeom prst="rect">
            <a:avLst/>
          </a:prstGeom>
        </p:spPr>
        <p:txBody>
          <a:bodyPr wrap="square">
            <a:spAutoFit/>
          </a:bodyPr>
          <a:lstStyle/>
          <a:p>
            <a:pPr lvl="0"/>
            <a:r>
              <a:rPr lang="it-IT" dirty="0">
                <a:solidFill>
                  <a:srgbClr val="000000"/>
                </a:solidFill>
              </a:rPr>
              <a:t>I nuclei con </a:t>
            </a:r>
            <a:r>
              <a:rPr lang="it-IT" b="1" dirty="0">
                <a:solidFill>
                  <a:srgbClr val="000000"/>
                </a:solidFill>
              </a:rPr>
              <a:t>disabili</a:t>
            </a:r>
            <a:r>
              <a:rPr lang="it-IT" dirty="0">
                <a:solidFill>
                  <a:srgbClr val="000000"/>
                </a:solidFill>
              </a:rPr>
              <a:t> sono 209mila: essi rappresentano il 21% dei nuclei beneficiari e coprono il 20% delle persone coinvolte. La classe modale dei nuclei con minori è quella con 2 componenti, che rappresenta il 37% del totale.</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22</a:t>
            </a:fld>
            <a:endParaRPr lang="it-IT" b="1" dirty="0"/>
          </a:p>
        </p:txBody>
      </p:sp>
    </p:spTree>
    <p:extLst>
      <p:ext uri="{BB962C8B-B14F-4D97-AF65-F5344CB8AC3E}">
        <p14:creationId xmlns:p14="http://schemas.microsoft.com/office/powerpoint/2010/main" val="415912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182370" y="0"/>
            <a:ext cx="7409179" cy="1325563"/>
          </a:xfrm>
        </p:spPr>
        <p:txBody>
          <a:bodyPr>
            <a:noAutofit/>
          </a:bodyPr>
          <a:lstStyle/>
          <a:p>
            <a:pPr algn="ctr"/>
            <a:r>
              <a:rPr lang="it-IT" sz="2000" dirty="0"/>
              <a:t>Nuclei percettori di </a:t>
            </a:r>
            <a:r>
              <a:rPr lang="it-IT" sz="2000" dirty="0" err="1"/>
              <a:t>RdC</a:t>
            </a:r>
            <a:r>
              <a:rPr lang="it-IT" sz="2000" dirty="0"/>
              <a:t>/</a:t>
            </a:r>
            <a:r>
              <a:rPr lang="it-IT" sz="2000" dirty="0" err="1"/>
              <a:t>PdC</a:t>
            </a:r>
            <a:r>
              <a:rPr lang="it-IT" sz="2000" dirty="0"/>
              <a:t> al netto dei decaduti dal diritto per classi di importo percepito e numero componenti il nucleo</a:t>
            </a:r>
          </a:p>
        </p:txBody>
      </p:sp>
      <p:graphicFrame>
        <p:nvGraphicFramePr>
          <p:cNvPr id="4" name="Tabella 3"/>
          <p:cNvGraphicFramePr>
            <a:graphicFrameLocks noGrp="1"/>
          </p:cNvGraphicFramePr>
          <p:nvPr>
            <p:extLst>
              <p:ext uri="{D42A27DB-BD31-4B8C-83A1-F6EECF244321}">
                <p14:modId xmlns:p14="http://schemas.microsoft.com/office/powerpoint/2010/main" val="1748216352"/>
              </p:ext>
            </p:extLst>
          </p:nvPr>
        </p:nvGraphicFramePr>
        <p:xfrm>
          <a:off x="1182371" y="1295400"/>
          <a:ext cx="7327898" cy="1943100"/>
        </p:xfrm>
        <a:graphic>
          <a:graphicData uri="http://schemas.openxmlformats.org/drawingml/2006/table">
            <a:tbl>
              <a:tblPr firstRow="1">
                <a:tableStyleId>{5C22544A-7EE6-4342-B048-85BDC9FD1C3A}</a:tableStyleId>
              </a:tblPr>
              <a:tblGrid>
                <a:gridCol w="2030241">
                  <a:extLst>
                    <a:ext uri="{9D8B030D-6E8A-4147-A177-3AD203B41FA5}">
                      <a16:colId xmlns:a16="http://schemas.microsoft.com/office/drawing/2014/main" val="379723884"/>
                    </a:ext>
                  </a:extLst>
                </a:gridCol>
                <a:gridCol w="761340">
                  <a:extLst>
                    <a:ext uri="{9D8B030D-6E8A-4147-A177-3AD203B41FA5}">
                      <a16:colId xmlns:a16="http://schemas.microsoft.com/office/drawing/2014/main" val="3973125077"/>
                    </a:ext>
                  </a:extLst>
                </a:gridCol>
                <a:gridCol w="761340">
                  <a:extLst>
                    <a:ext uri="{9D8B030D-6E8A-4147-A177-3AD203B41FA5}">
                      <a16:colId xmlns:a16="http://schemas.microsoft.com/office/drawing/2014/main" val="1690041821"/>
                    </a:ext>
                  </a:extLst>
                </a:gridCol>
                <a:gridCol w="761340">
                  <a:extLst>
                    <a:ext uri="{9D8B030D-6E8A-4147-A177-3AD203B41FA5}">
                      <a16:colId xmlns:a16="http://schemas.microsoft.com/office/drawing/2014/main" val="698963181"/>
                    </a:ext>
                  </a:extLst>
                </a:gridCol>
                <a:gridCol w="761340">
                  <a:extLst>
                    <a:ext uri="{9D8B030D-6E8A-4147-A177-3AD203B41FA5}">
                      <a16:colId xmlns:a16="http://schemas.microsoft.com/office/drawing/2014/main" val="2362117224"/>
                    </a:ext>
                  </a:extLst>
                </a:gridCol>
                <a:gridCol w="675689">
                  <a:extLst>
                    <a:ext uri="{9D8B030D-6E8A-4147-A177-3AD203B41FA5}">
                      <a16:colId xmlns:a16="http://schemas.microsoft.com/office/drawing/2014/main" val="3460407848"/>
                    </a:ext>
                  </a:extLst>
                </a:gridCol>
                <a:gridCol w="675689">
                  <a:extLst>
                    <a:ext uri="{9D8B030D-6E8A-4147-A177-3AD203B41FA5}">
                      <a16:colId xmlns:a16="http://schemas.microsoft.com/office/drawing/2014/main" val="267342532"/>
                    </a:ext>
                  </a:extLst>
                </a:gridCol>
                <a:gridCol w="900919">
                  <a:extLst>
                    <a:ext uri="{9D8B030D-6E8A-4147-A177-3AD203B41FA5}">
                      <a16:colId xmlns:a16="http://schemas.microsoft.com/office/drawing/2014/main" val="3388577543"/>
                    </a:ext>
                  </a:extLst>
                </a:gridCol>
              </a:tblGrid>
              <a:tr h="200025">
                <a:tc rowSpan="2">
                  <a:txBody>
                    <a:bodyPr/>
                    <a:lstStyle/>
                    <a:p>
                      <a:pPr algn="l" fontAlgn="ctr"/>
                      <a:r>
                        <a:rPr lang="it-IT" sz="1100" u="none" strike="noStrike" dirty="0">
                          <a:effectLst/>
                        </a:rPr>
                        <a:t>Classe di importo percepito (in euro)</a:t>
                      </a:r>
                      <a:endParaRPr lang="it-IT" sz="1100" b="1" i="0" u="none" strike="noStrike" dirty="0">
                        <a:solidFill>
                          <a:srgbClr val="000000"/>
                        </a:solidFill>
                        <a:effectLst/>
                        <a:latin typeface="Verdana" panose="020B0604030504040204" pitchFamily="34" charset="0"/>
                      </a:endParaRPr>
                    </a:p>
                  </a:txBody>
                  <a:tcPr marL="9525" marR="9525" marT="9525" marB="0" anchor="ctr"/>
                </a:tc>
                <a:tc gridSpan="6">
                  <a:txBody>
                    <a:bodyPr/>
                    <a:lstStyle/>
                    <a:p>
                      <a:pPr algn="ctr" fontAlgn="ctr"/>
                      <a:r>
                        <a:rPr lang="it-IT" sz="1000" u="none" strike="noStrike" dirty="0">
                          <a:effectLst/>
                        </a:rPr>
                        <a:t>Numero componenti nucleo</a:t>
                      </a:r>
                      <a:endParaRPr lang="it-IT" sz="1000" b="1" i="0" u="none" strike="noStrike" dirty="0">
                        <a:solidFill>
                          <a:srgbClr val="000000"/>
                        </a:solidFill>
                        <a:effectLst/>
                        <a:latin typeface="Verdana" panose="020B0604030504040204" pitchFamily="34" charset="0"/>
                      </a:endParaRPr>
                    </a:p>
                  </a:txBody>
                  <a:tcPr marL="9525" marR="9525" marT="9525"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rowSpan="2">
                  <a:txBody>
                    <a:bodyPr/>
                    <a:lstStyle/>
                    <a:p>
                      <a:pPr algn="ctr" fontAlgn="ctr"/>
                      <a:r>
                        <a:rPr lang="it-IT" sz="1100" u="none" strike="noStrike">
                          <a:effectLst/>
                        </a:rPr>
                        <a:t>Totale</a:t>
                      </a:r>
                      <a:endParaRPr lang="it-IT" sz="1100" b="1"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4226836480"/>
                  </a:ext>
                </a:extLst>
              </a:tr>
              <a:tr h="200025">
                <a:tc vMerge="1">
                  <a:txBody>
                    <a:bodyPr/>
                    <a:lstStyle/>
                    <a:p>
                      <a:endParaRPr lang="it-IT"/>
                    </a:p>
                  </a:txBody>
                  <a:tcPr/>
                </a:tc>
                <a:tc>
                  <a:txBody>
                    <a:bodyPr/>
                    <a:lstStyle/>
                    <a:p>
                      <a:pPr marL="0" algn="ctr" defTabSz="685800" rtl="0" eaLnBrk="1" fontAlgn="ctr" latinLnBrk="0" hangingPunct="1"/>
                      <a:r>
                        <a:rPr lang="it-IT" sz="1100" b="1" u="none" strike="noStrike" kern="1200" dirty="0">
                          <a:solidFill>
                            <a:schemeClr val="lt1"/>
                          </a:solidFill>
                          <a:effectLst/>
                          <a:latin typeface="+mn-lt"/>
                          <a:ea typeface="+mn-ea"/>
                          <a:cs typeface="+mn-cs"/>
                        </a:rPr>
                        <a:t>1</a:t>
                      </a:r>
                    </a:p>
                  </a:txBody>
                  <a:tcPr marL="9525" marR="9525" marT="9525" marB="0" anchor="ctr">
                    <a:solidFill>
                      <a:schemeClr val="accent1">
                        <a:lumMod val="75000"/>
                      </a:schemeClr>
                    </a:solidFill>
                  </a:tcPr>
                </a:tc>
                <a:tc>
                  <a:txBody>
                    <a:bodyPr/>
                    <a:lstStyle/>
                    <a:p>
                      <a:pPr marL="0" algn="ctr" defTabSz="685800" rtl="0" eaLnBrk="1" fontAlgn="ctr" latinLnBrk="0" hangingPunct="1"/>
                      <a:r>
                        <a:rPr lang="it-IT" sz="1100" b="1" u="none" strike="noStrike" kern="1200" dirty="0">
                          <a:solidFill>
                            <a:schemeClr val="lt1"/>
                          </a:solidFill>
                          <a:effectLst/>
                          <a:latin typeface="+mn-lt"/>
                          <a:ea typeface="+mn-ea"/>
                          <a:cs typeface="+mn-cs"/>
                        </a:rPr>
                        <a:t>2</a:t>
                      </a:r>
                    </a:p>
                  </a:txBody>
                  <a:tcPr marL="9525" marR="9525" marT="9525" marB="0" anchor="ctr">
                    <a:solidFill>
                      <a:schemeClr val="accent1">
                        <a:lumMod val="75000"/>
                      </a:schemeClr>
                    </a:solidFill>
                  </a:tcPr>
                </a:tc>
                <a:tc>
                  <a:txBody>
                    <a:bodyPr/>
                    <a:lstStyle/>
                    <a:p>
                      <a:pPr marL="0" algn="ctr" defTabSz="685800" rtl="0" eaLnBrk="1" fontAlgn="ctr" latinLnBrk="0" hangingPunct="1"/>
                      <a:r>
                        <a:rPr lang="it-IT" sz="1100" b="1" u="none" strike="noStrike" kern="1200" dirty="0">
                          <a:solidFill>
                            <a:schemeClr val="lt1"/>
                          </a:solidFill>
                          <a:effectLst/>
                          <a:latin typeface="+mn-lt"/>
                          <a:ea typeface="+mn-ea"/>
                          <a:cs typeface="+mn-cs"/>
                        </a:rPr>
                        <a:t>3</a:t>
                      </a:r>
                    </a:p>
                  </a:txBody>
                  <a:tcPr marL="9525" marR="9525" marT="9525" marB="0" anchor="ctr">
                    <a:solidFill>
                      <a:schemeClr val="accent1">
                        <a:lumMod val="75000"/>
                      </a:schemeClr>
                    </a:solidFill>
                  </a:tcPr>
                </a:tc>
                <a:tc>
                  <a:txBody>
                    <a:bodyPr/>
                    <a:lstStyle/>
                    <a:p>
                      <a:pPr marL="0" algn="ctr" defTabSz="685800" rtl="0" eaLnBrk="1" fontAlgn="ctr" latinLnBrk="0" hangingPunct="1"/>
                      <a:r>
                        <a:rPr lang="it-IT" sz="1100" b="1" u="none" strike="noStrike" kern="1200" dirty="0">
                          <a:solidFill>
                            <a:schemeClr val="lt1"/>
                          </a:solidFill>
                          <a:effectLst/>
                          <a:latin typeface="+mn-lt"/>
                          <a:ea typeface="+mn-ea"/>
                          <a:cs typeface="+mn-cs"/>
                        </a:rPr>
                        <a:t>4</a:t>
                      </a:r>
                    </a:p>
                  </a:txBody>
                  <a:tcPr marL="9525" marR="9525" marT="9525" marB="0" anchor="ctr">
                    <a:solidFill>
                      <a:schemeClr val="accent1">
                        <a:lumMod val="75000"/>
                      </a:schemeClr>
                    </a:solidFill>
                  </a:tcPr>
                </a:tc>
                <a:tc>
                  <a:txBody>
                    <a:bodyPr/>
                    <a:lstStyle/>
                    <a:p>
                      <a:pPr marL="0" algn="ctr" defTabSz="685800" rtl="0" eaLnBrk="1" fontAlgn="ctr" latinLnBrk="0" hangingPunct="1"/>
                      <a:r>
                        <a:rPr lang="it-IT" sz="1100" b="1" u="none" strike="noStrike" kern="1200" dirty="0">
                          <a:solidFill>
                            <a:schemeClr val="lt1"/>
                          </a:solidFill>
                          <a:effectLst/>
                          <a:latin typeface="+mn-lt"/>
                          <a:ea typeface="+mn-ea"/>
                          <a:cs typeface="+mn-cs"/>
                        </a:rPr>
                        <a:t>5</a:t>
                      </a:r>
                    </a:p>
                  </a:txBody>
                  <a:tcPr marL="9525" marR="9525" marT="9525" marB="0" anchor="ctr">
                    <a:solidFill>
                      <a:schemeClr val="accent1">
                        <a:lumMod val="75000"/>
                      </a:schemeClr>
                    </a:solidFill>
                  </a:tcPr>
                </a:tc>
                <a:tc>
                  <a:txBody>
                    <a:bodyPr/>
                    <a:lstStyle/>
                    <a:p>
                      <a:pPr marL="0" algn="ctr" defTabSz="685800" rtl="0" eaLnBrk="1" fontAlgn="ctr" latinLnBrk="0" hangingPunct="1"/>
                      <a:r>
                        <a:rPr lang="it-IT" sz="1100" b="1" u="none" strike="noStrike" kern="1200" dirty="0">
                          <a:solidFill>
                            <a:schemeClr val="lt1"/>
                          </a:solidFill>
                          <a:effectLst/>
                          <a:latin typeface="+mn-lt"/>
                          <a:ea typeface="+mn-ea"/>
                          <a:cs typeface="+mn-cs"/>
                        </a:rPr>
                        <a:t>6 e più</a:t>
                      </a:r>
                    </a:p>
                  </a:txBody>
                  <a:tcPr marL="9525" marR="9525" marT="9525" marB="0" anchor="ctr">
                    <a:solidFill>
                      <a:schemeClr val="accent1">
                        <a:lumMod val="75000"/>
                      </a:schemeClr>
                    </a:solidFill>
                  </a:tcPr>
                </a:tc>
                <a:tc vMerge="1">
                  <a:txBody>
                    <a:bodyPr/>
                    <a:lstStyle/>
                    <a:p>
                      <a:endParaRPr lang="it-IT"/>
                    </a:p>
                  </a:txBody>
                  <a:tcPr/>
                </a:tc>
                <a:extLst>
                  <a:ext uri="{0D108BD9-81ED-4DB2-BD59-A6C34878D82A}">
                    <a16:rowId xmlns:a16="http://schemas.microsoft.com/office/drawing/2014/main" val="2190922716"/>
                  </a:ext>
                </a:extLst>
              </a:tr>
              <a:tr h="200025">
                <a:tc>
                  <a:txBody>
                    <a:bodyPr/>
                    <a:lstStyle/>
                    <a:p>
                      <a:pPr algn="l" fontAlgn="ctr"/>
                      <a:r>
                        <a:rPr lang="it-IT" sz="1100" u="none" strike="noStrike" dirty="0">
                          <a:effectLst/>
                        </a:rPr>
                        <a:t>Fino a 200,00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101.395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45.680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25.681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19.639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9.605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5.372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dirty="0">
                          <a:effectLst/>
                        </a:rPr>
                        <a:t>      207.372 </a:t>
                      </a:r>
                      <a:endParaRPr lang="it-IT"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3780294682"/>
                  </a:ext>
                </a:extLst>
              </a:tr>
              <a:tr h="190500">
                <a:tc>
                  <a:txBody>
                    <a:bodyPr/>
                    <a:lstStyle/>
                    <a:p>
                      <a:pPr algn="l" fontAlgn="ctr"/>
                      <a:r>
                        <a:rPr lang="it-IT" sz="1100" u="none" strike="noStrike">
                          <a:effectLst/>
                        </a:rPr>
                        <a:t>200,01 - 400,00</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52.877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38.789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36.498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28.492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13.292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7.008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dirty="0">
                          <a:effectLst/>
                        </a:rPr>
                        <a:t>      176.956 </a:t>
                      </a:r>
                      <a:endParaRPr lang="it-IT"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975355865"/>
                  </a:ext>
                </a:extLst>
              </a:tr>
              <a:tr h="190500">
                <a:tc>
                  <a:txBody>
                    <a:bodyPr/>
                    <a:lstStyle/>
                    <a:p>
                      <a:pPr algn="l" fontAlgn="ctr"/>
                      <a:r>
                        <a:rPr lang="it-IT" sz="1100" u="none" strike="noStrike">
                          <a:effectLst/>
                        </a:rPr>
                        <a:t>400,01 - 600,00</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195.582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44.221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27.379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21.995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9.837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4.840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b="1" u="none" strike="noStrike" dirty="0">
                          <a:effectLst/>
                        </a:rPr>
                        <a:t>      303.854 </a:t>
                      </a:r>
                      <a:endParaRPr lang="it-IT" sz="1100" b="1"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4106163813"/>
                  </a:ext>
                </a:extLst>
              </a:tr>
              <a:tr h="190500">
                <a:tc>
                  <a:txBody>
                    <a:bodyPr/>
                    <a:lstStyle/>
                    <a:p>
                      <a:pPr algn="l" fontAlgn="ctr"/>
                      <a:r>
                        <a:rPr lang="it-IT" sz="1100" u="none" strike="noStrike">
                          <a:effectLst/>
                        </a:rPr>
                        <a:t>600,01 - 800,00</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44.577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54.791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45.479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23.592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10.636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5.022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a:effectLst/>
                        </a:rPr>
                        <a:t>      184.097 </a:t>
                      </a:r>
                      <a:endParaRPr lang="it-IT" sz="11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4276873076"/>
                  </a:ext>
                </a:extLst>
              </a:tr>
              <a:tr h="190500">
                <a:tc>
                  <a:txBody>
                    <a:bodyPr/>
                    <a:lstStyle/>
                    <a:p>
                      <a:pPr algn="l" fontAlgn="ctr"/>
                      <a:r>
                        <a:rPr lang="it-IT" sz="1100" u="none" strike="noStrike">
                          <a:effectLst/>
                        </a:rPr>
                        <a:t>800,01 - 1.000,00</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19.181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27.660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33.073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13.362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7.686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a:effectLst/>
                        </a:rPr>
                        <a:t>      100.962 </a:t>
                      </a:r>
                      <a:endParaRPr lang="it-IT" sz="11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2736554515"/>
                  </a:ext>
                </a:extLst>
              </a:tr>
              <a:tr h="190500">
                <a:tc>
                  <a:txBody>
                    <a:bodyPr/>
                    <a:lstStyle/>
                    <a:p>
                      <a:pPr algn="l" fontAlgn="ctr"/>
                      <a:r>
                        <a:rPr lang="it-IT" sz="1100" u="none" strike="noStrike">
                          <a:effectLst/>
                        </a:rPr>
                        <a:t>1.000,01 - 1.200,00</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88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9.474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14.174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8.409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3.817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dirty="0">
                          <a:effectLst/>
                        </a:rPr>
                        <a:t>       35.962 </a:t>
                      </a:r>
                      <a:endParaRPr lang="it-IT"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3890804142"/>
                  </a:ext>
                </a:extLst>
              </a:tr>
              <a:tr h="190500">
                <a:tc>
                  <a:txBody>
                    <a:bodyPr/>
                    <a:lstStyle/>
                    <a:p>
                      <a:pPr algn="l" fontAlgn="ctr"/>
                      <a:r>
                        <a:rPr lang="it-IT" sz="1100" u="none" strike="noStrike">
                          <a:effectLst/>
                        </a:rPr>
                        <a:t>Oltre 1.200,00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4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2.555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1.806 </a:t>
                      </a:r>
                      <a:endParaRPr lang="it-IT"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dirty="0">
                          <a:effectLst/>
                        </a:rPr>
                        <a:t>       861 </a:t>
                      </a:r>
                      <a:endParaRPr lang="it-IT"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dirty="0">
                          <a:effectLst/>
                        </a:rPr>
                        <a:t>         5.226 </a:t>
                      </a:r>
                      <a:endParaRPr lang="it-IT"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4189151385"/>
                  </a:ext>
                </a:extLst>
              </a:tr>
              <a:tr h="200025">
                <a:tc>
                  <a:txBody>
                    <a:bodyPr/>
                    <a:lstStyle/>
                    <a:p>
                      <a:pPr algn="l" fontAlgn="ctr"/>
                      <a:r>
                        <a:rPr lang="it-IT" sz="1100" u="none" strike="noStrike">
                          <a:effectLst/>
                        </a:rPr>
                        <a:t>Totale</a:t>
                      </a:r>
                      <a:endParaRPr lang="it-IT" sz="1100" b="1" i="1"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dirty="0">
                          <a:effectLst/>
                        </a:rPr>
                        <a:t>  </a:t>
                      </a:r>
                      <a:r>
                        <a:rPr lang="it-IT" sz="1100" b="1" u="none" strike="noStrike" dirty="0">
                          <a:effectLst/>
                        </a:rPr>
                        <a:t>394.431 </a:t>
                      </a:r>
                      <a:endParaRPr lang="it-IT" sz="1100" b="1" i="1"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a:effectLst/>
                        </a:rPr>
                        <a:t>  202.750 </a:t>
                      </a:r>
                      <a:endParaRPr lang="it-IT" sz="1100" b="1" i="1"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a:effectLst/>
                        </a:rPr>
                        <a:t>  172.175 </a:t>
                      </a:r>
                      <a:endParaRPr lang="it-IT" sz="1100" b="1" i="1"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a:effectLst/>
                        </a:rPr>
                        <a:t>  143.520 </a:t>
                      </a:r>
                      <a:endParaRPr lang="it-IT" sz="1100" b="1" i="1"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66.947 </a:t>
                      </a:r>
                      <a:endParaRPr lang="it-IT" sz="1100" b="1" i="1"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it-IT" sz="1100" u="none" strike="noStrike">
                          <a:effectLst/>
                        </a:rPr>
                        <a:t>  34.606 </a:t>
                      </a:r>
                      <a:endParaRPr lang="it-IT" sz="1100" b="1" i="1"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it-IT" sz="1100" u="none" strike="noStrike" dirty="0">
                          <a:effectLst/>
                        </a:rPr>
                        <a:t>  1.014.429 </a:t>
                      </a:r>
                      <a:endParaRPr lang="it-IT" sz="1100" b="1" i="1"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82850166"/>
                  </a:ext>
                </a:extLst>
              </a:tr>
            </a:tbl>
          </a:graphicData>
        </a:graphic>
      </p:graphicFrame>
      <p:sp>
        <p:nvSpPr>
          <p:cNvPr id="5" name="CasellaDiTesto 4"/>
          <p:cNvSpPr txBox="1"/>
          <p:nvPr/>
        </p:nvSpPr>
        <p:spPr>
          <a:xfrm>
            <a:off x="1182371" y="3352800"/>
            <a:ext cx="7327898" cy="738664"/>
          </a:xfrm>
          <a:prstGeom prst="rect">
            <a:avLst/>
          </a:prstGeom>
          <a:noFill/>
        </p:spPr>
        <p:txBody>
          <a:bodyPr wrap="square" rtlCol="0">
            <a:spAutoFit/>
          </a:bodyPr>
          <a:lstStyle/>
          <a:p>
            <a:pPr marL="285750" indent="-285750">
              <a:buFont typeface="Arial" panose="020B0604020202020204" pitchFamily="34" charset="0"/>
              <a:buChar char="•"/>
            </a:pPr>
            <a:r>
              <a:rPr lang="it-IT" sz="1400" dirty="0"/>
              <a:t>La classe di importo modale è quella costituita dai nuclei che percepiscono </a:t>
            </a:r>
            <a:r>
              <a:rPr lang="it-IT" sz="1400" b="1" dirty="0"/>
              <a:t>tra i 400,01 e i 600,00 euro</a:t>
            </a:r>
            <a:r>
              <a:rPr lang="it-IT" sz="1400" dirty="0"/>
              <a:t> </a:t>
            </a:r>
            <a:r>
              <a:rPr lang="it-IT" sz="1400" dirty="0">
                <a:solidFill>
                  <a:srgbClr val="92D050"/>
                </a:solidFill>
              </a:rPr>
              <a:t>(</a:t>
            </a:r>
            <a:r>
              <a:rPr lang="it-IT" sz="1400" b="1" dirty="0">
                <a:solidFill>
                  <a:srgbClr val="92D050"/>
                </a:solidFill>
              </a:rPr>
              <a:t>30</a:t>
            </a:r>
            <a:r>
              <a:rPr lang="it-IT" sz="1400" dirty="0">
                <a:solidFill>
                  <a:srgbClr val="92D050"/>
                </a:solidFill>
              </a:rPr>
              <a:t>%)</a:t>
            </a:r>
            <a:r>
              <a:rPr lang="it-IT" sz="1400" dirty="0"/>
              <a:t>.</a:t>
            </a:r>
          </a:p>
          <a:p>
            <a:pPr marL="285750" indent="-285750">
              <a:buFont typeface="Arial" panose="020B0604020202020204" pitchFamily="34" charset="0"/>
              <a:buChar char="•"/>
            </a:pPr>
            <a:r>
              <a:rPr lang="it-IT" sz="1400" dirty="0"/>
              <a:t>La classe modale dei nuclei in generale è quella costituita da famiglie </a:t>
            </a:r>
            <a:r>
              <a:rPr lang="it-IT" sz="1400" b="1" dirty="0"/>
              <a:t>mononucleari</a:t>
            </a:r>
            <a:r>
              <a:rPr lang="it-IT" sz="1400" dirty="0"/>
              <a:t> </a:t>
            </a:r>
            <a:r>
              <a:rPr lang="it-IT" sz="1400" dirty="0">
                <a:solidFill>
                  <a:srgbClr val="0070C0"/>
                </a:solidFill>
              </a:rPr>
              <a:t>(</a:t>
            </a:r>
            <a:r>
              <a:rPr lang="it-IT" sz="1400" b="1" dirty="0">
                <a:solidFill>
                  <a:srgbClr val="0070C0"/>
                </a:solidFill>
              </a:rPr>
              <a:t>39</a:t>
            </a:r>
            <a:r>
              <a:rPr lang="it-IT" sz="1400" dirty="0">
                <a:solidFill>
                  <a:srgbClr val="0070C0"/>
                </a:solidFill>
              </a:rPr>
              <a:t>%)</a:t>
            </a:r>
            <a:r>
              <a:rPr lang="it-IT" sz="1400" dirty="0"/>
              <a:t>.</a:t>
            </a:r>
          </a:p>
        </p:txBody>
      </p:sp>
      <p:graphicFrame>
        <p:nvGraphicFramePr>
          <p:cNvPr id="6" name="Grafico 5"/>
          <p:cNvGraphicFramePr>
            <a:graphicFrameLocks/>
          </p:cNvGraphicFramePr>
          <p:nvPr>
            <p:extLst>
              <p:ext uri="{D42A27DB-BD31-4B8C-83A1-F6EECF244321}">
                <p14:modId xmlns:p14="http://schemas.microsoft.com/office/powerpoint/2010/main" val="982103790"/>
              </p:ext>
            </p:extLst>
          </p:nvPr>
        </p:nvGraphicFramePr>
        <p:xfrm>
          <a:off x="76200" y="4091464"/>
          <a:ext cx="4572000" cy="2476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a:graphicFrameLocks/>
          </p:cNvGraphicFramePr>
          <p:nvPr>
            <p:extLst>
              <p:ext uri="{D42A27DB-BD31-4B8C-83A1-F6EECF244321}">
                <p14:modId xmlns:p14="http://schemas.microsoft.com/office/powerpoint/2010/main" val="530578979"/>
              </p:ext>
            </p:extLst>
          </p:nvPr>
        </p:nvGraphicFramePr>
        <p:xfrm>
          <a:off x="4343399" y="4091465"/>
          <a:ext cx="4166869" cy="2476022"/>
        </p:xfrm>
        <a:graphic>
          <a:graphicData uri="http://schemas.openxmlformats.org/drawingml/2006/chart">
            <c:chart xmlns:c="http://schemas.openxmlformats.org/drawingml/2006/chart" xmlns:r="http://schemas.openxmlformats.org/officeDocument/2006/relationships" r:id="rId3"/>
          </a:graphicData>
        </a:graphic>
      </p:graphicFrame>
      <p:sp>
        <p:nvSpPr>
          <p:cNvPr id="8" name="Segnaposto numero diapositiva 7"/>
          <p:cNvSpPr>
            <a:spLocks noGrp="1"/>
          </p:cNvSpPr>
          <p:nvPr>
            <p:ph type="sldNum" sz="quarter" idx="12"/>
          </p:nvPr>
        </p:nvSpPr>
        <p:spPr/>
        <p:txBody>
          <a:bodyPr/>
          <a:lstStyle/>
          <a:p>
            <a:fld id="{B6F15528-21DE-4FAA-801E-634DDDAF4B2B}" type="slidenum">
              <a:rPr lang="it-IT" b="1" smtClean="0"/>
              <a:t>23</a:t>
            </a:fld>
            <a:endParaRPr lang="it-IT" b="1" dirty="0"/>
          </a:p>
        </p:txBody>
      </p:sp>
    </p:spTree>
    <p:extLst>
      <p:ext uri="{BB962C8B-B14F-4D97-AF65-F5344CB8AC3E}">
        <p14:creationId xmlns:p14="http://schemas.microsoft.com/office/powerpoint/2010/main" val="275680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143000" y="0"/>
            <a:ext cx="7467600" cy="1325563"/>
          </a:xfrm>
        </p:spPr>
        <p:txBody>
          <a:bodyPr>
            <a:normAutofit/>
          </a:bodyPr>
          <a:lstStyle/>
          <a:p>
            <a:pPr algn="ctr"/>
            <a:r>
              <a:rPr lang="it-IT" dirty="0"/>
              <a:t>Confronto </a:t>
            </a:r>
            <a:r>
              <a:rPr lang="it-IT" dirty="0" err="1"/>
              <a:t>ReI-PdC</a:t>
            </a:r>
            <a:r>
              <a:rPr lang="it-IT" dirty="0"/>
              <a:t>/</a:t>
            </a:r>
            <a:r>
              <a:rPr lang="it-IT" dirty="0" err="1"/>
              <a:t>RdC</a:t>
            </a:r>
            <a:r>
              <a:rPr lang="it-IT" dirty="0"/>
              <a:t> – nuclei beneficiari</a:t>
            </a:r>
          </a:p>
        </p:txBody>
      </p:sp>
      <p:graphicFrame>
        <p:nvGraphicFramePr>
          <p:cNvPr id="3" name="Grafico 2"/>
          <p:cNvGraphicFramePr>
            <a:graphicFrameLocks/>
          </p:cNvGraphicFramePr>
          <p:nvPr>
            <p:extLst>
              <p:ext uri="{D42A27DB-BD31-4B8C-83A1-F6EECF244321}">
                <p14:modId xmlns:p14="http://schemas.microsoft.com/office/powerpoint/2010/main" val="1201423128"/>
              </p:ext>
            </p:extLst>
          </p:nvPr>
        </p:nvGraphicFramePr>
        <p:xfrm>
          <a:off x="838200" y="1143000"/>
          <a:ext cx="749427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914400" y="4419600"/>
            <a:ext cx="7418070" cy="1938992"/>
          </a:xfrm>
          <a:prstGeom prst="rect">
            <a:avLst/>
          </a:prstGeom>
          <a:noFill/>
        </p:spPr>
        <p:txBody>
          <a:bodyPr wrap="square" rtlCol="0">
            <a:spAutoFit/>
          </a:bodyPr>
          <a:lstStyle/>
          <a:p>
            <a:pPr marL="285750" indent="-285750" algn="just">
              <a:buFont typeface="Arial" panose="020B0604020202020204" pitchFamily="34" charset="0"/>
              <a:buChar char="•"/>
            </a:pPr>
            <a:r>
              <a:rPr lang="it-IT" sz="1500" dirty="0"/>
              <a:t>In questo grafico si mostra la distribuzione mensile a partire da gennaio 2018 dei nuclei beneficiari di </a:t>
            </a:r>
            <a:r>
              <a:rPr lang="it-IT" sz="1500" b="1" dirty="0" err="1"/>
              <a:t>ReI</a:t>
            </a:r>
            <a:r>
              <a:rPr lang="it-IT" sz="1500" b="1" dirty="0"/>
              <a:t> (Reddito di Inclusione) </a:t>
            </a:r>
            <a:r>
              <a:rPr lang="it-IT" sz="1500" dirty="0"/>
              <a:t>e, per il periodo aprile-novembre 2019, la </a:t>
            </a:r>
            <a:r>
              <a:rPr lang="it-IT" sz="1500" b="1" dirty="0"/>
              <a:t>somma</a:t>
            </a:r>
            <a:r>
              <a:rPr lang="it-IT" sz="1500" dirty="0"/>
              <a:t> di questi con i </a:t>
            </a:r>
            <a:r>
              <a:rPr lang="it-IT" sz="1500" b="1" dirty="0"/>
              <a:t>percettori di </a:t>
            </a:r>
            <a:r>
              <a:rPr lang="it-IT" sz="1500" b="1" dirty="0" err="1"/>
              <a:t>RdC</a:t>
            </a:r>
            <a:r>
              <a:rPr lang="it-IT" sz="1500" b="1" dirty="0"/>
              <a:t>/</a:t>
            </a:r>
            <a:r>
              <a:rPr lang="it-IT" sz="1500" b="1" dirty="0" err="1"/>
              <a:t>PdC</a:t>
            </a:r>
            <a:r>
              <a:rPr lang="it-IT" sz="1500" dirty="0"/>
              <a:t>: a novembre 2019 sono state erogate nel complesso </a:t>
            </a:r>
            <a:r>
              <a:rPr lang="it-IT" sz="1500" b="1" dirty="0"/>
              <a:t>962mila prestazioni di contrasto alla povertà</a:t>
            </a:r>
            <a:r>
              <a:rPr lang="it-IT" sz="1500" dirty="0"/>
              <a:t>, di cui </a:t>
            </a:r>
            <a:r>
              <a:rPr lang="it-IT" sz="1500" b="1" dirty="0"/>
              <a:t>46mila prestazioni di </a:t>
            </a:r>
            <a:r>
              <a:rPr lang="it-IT" sz="1500" b="1" dirty="0" err="1"/>
              <a:t>ReI</a:t>
            </a:r>
            <a:r>
              <a:rPr lang="it-IT" sz="1500" b="1" dirty="0"/>
              <a:t> </a:t>
            </a:r>
            <a:r>
              <a:rPr lang="it-IT" sz="1500" dirty="0"/>
              <a:t>e </a:t>
            </a:r>
            <a:r>
              <a:rPr lang="it-IT" sz="1500" b="1" dirty="0"/>
              <a:t>916mila prestazioni di </a:t>
            </a:r>
            <a:r>
              <a:rPr lang="it-IT" sz="1500" b="1" dirty="0" err="1"/>
              <a:t>PdC</a:t>
            </a:r>
            <a:r>
              <a:rPr lang="it-IT" sz="1500" b="1" dirty="0"/>
              <a:t>/</a:t>
            </a:r>
            <a:r>
              <a:rPr lang="it-IT" sz="1500" b="1" dirty="0" err="1"/>
              <a:t>RdC</a:t>
            </a:r>
            <a:r>
              <a:rPr lang="it-IT" sz="1500" dirty="0"/>
              <a:t>.</a:t>
            </a:r>
          </a:p>
          <a:p>
            <a:pPr marL="285750" indent="-285750" algn="just">
              <a:buFont typeface="Arial" panose="020B0604020202020204" pitchFamily="34" charset="0"/>
              <a:buChar char="•"/>
            </a:pPr>
            <a:r>
              <a:rPr lang="it-IT" sz="1500" dirty="0"/>
              <a:t>In media, prima dell'introduzione del </a:t>
            </a:r>
            <a:r>
              <a:rPr lang="it-IT" sz="1500" dirty="0" err="1"/>
              <a:t>RdC</a:t>
            </a:r>
            <a:r>
              <a:rPr lang="it-IT" sz="1500" dirty="0"/>
              <a:t>/</a:t>
            </a:r>
            <a:r>
              <a:rPr lang="it-IT" sz="1500" dirty="0" err="1"/>
              <a:t>PdC</a:t>
            </a:r>
            <a:r>
              <a:rPr lang="it-IT" sz="1500" dirty="0"/>
              <a:t>, mensilmente venivano erogate </a:t>
            </a:r>
            <a:r>
              <a:rPr lang="it-IT" sz="1500" b="1" dirty="0"/>
              <a:t>258mila prestazioni </a:t>
            </a:r>
            <a:r>
              <a:rPr lang="it-IT" sz="1500" b="1" dirty="0" err="1"/>
              <a:t>ReI</a:t>
            </a:r>
            <a:r>
              <a:rPr lang="it-IT" sz="1500" dirty="0"/>
              <a:t>. Dopo l'introduzione del </a:t>
            </a:r>
            <a:r>
              <a:rPr lang="it-IT" sz="1500" dirty="0" err="1"/>
              <a:t>RdC</a:t>
            </a:r>
            <a:r>
              <a:rPr lang="it-IT" sz="1500" dirty="0"/>
              <a:t>/</a:t>
            </a:r>
            <a:r>
              <a:rPr lang="it-IT" sz="1500" dirty="0" err="1"/>
              <a:t>PdC</a:t>
            </a:r>
            <a:r>
              <a:rPr lang="it-IT" sz="1500" dirty="0"/>
              <a:t> (aprile 2019), mensilmente sono state erogate (media mensile) all'incirca </a:t>
            </a:r>
            <a:r>
              <a:rPr lang="it-IT" sz="1500" b="1" dirty="0"/>
              <a:t>94mila prestazioni </a:t>
            </a:r>
            <a:r>
              <a:rPr lang="it-IT" sz="1500" b="1" dirty="0" err="1"/>
              <a:t>ReI</a:t>
            </a:r>
            <a:r>
              <a:rPr lang="it-IT" sz="1500" b="1" dirty="0"/>
              <a:t> </a:t>
            </a:r>
            <a:r>
              <a:rPr lang="it-IT" sz="1500" dirty="0"/>
              <a:t>e </a:t>
            </a:r>
            <a:r>
              <a:rPr lang="it-IT" sz="1500" b="1" dirty="0"/>
              <a:t>814mila prestazioni </a:t>
            </a:r>
            <a:r>
              <a:rPr lang="it-IT" sz="1500" b="1" dirty="0" err="1"/>
              <a:t>RdC</a:t>
            </a:r>
            <a:r>
              <a:rPr lang="it-IT" sz="1500" b="1" dirty="0"/>
              <a:t>/</a:t>
            </a:r>
            <a:r>
              <a:rPr lang="it-IT" sz="1500" b="1" dirty="0" err="1"/>
              <a:t>PdC</a:t>
            </a:r>
            <a:r>
              <a:rPr lang="it-IT" sz="1500" dirty="0"/>
              <a:t>.</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24</a:t>
            </a:fld>
            <a:endParaRPr lang="it-IT" b="1" dirty="0"/>
          </a:p>
        </p:txBody>
      </p:sp>
    </p:spTree>
    <p:extLst>
      <p:ext uri="{BB962C8B-B14F-4D97-AF65-F5344CB8AC3E}">
        <p14:creationId xmlns:p14="http://schemas.microsoft.com/office/powerpoint/2010/main" val="3160534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371600" y="-76200"/>
            <a:ext cx="7886700" cy="1325563"/>
          </a:xfrm>
        </p:spPr>
        <p:txBody>
          <a:bodyPr>
            <a:normAutofit/>
          </a:bodyPr>
          <a:lstStyle/>
          <a:p>
            <a:r>
              <a:rPr lang="it-IT" sz="2800" dirty="0"/>
              <a:t>Confronto </a:t>
            </a:r>
            <a:r>
              <a:rPr lang="it-IT" sz="2800" dirty="0" err="1"/>
              <a:t>ReI-PdC</a:t>
            </a:r>
            <a:r>
              <a:rPr lang="it-IT" sz="2800" dirty="0"/>
              <a:t>/</a:t>
            </a:r>
            <a:r>
              <a:rPr lang="it-IT" sz="2800" dirty="0" err="1"/>
              <a:t>RdC</a:t>
            </a:r>
            <a:r>
              <a:rPr lang="it-IT" sz="2800" dirty="0"/>
              <a:t> – importi medi mensili</a:t>
            </a:r>
          </a:p>
        </p:txBody>
      </p:sp>
      <p:graphicFrame>
        <p:nvGraphicFramePr>
          <p:cNvPr id="3" name="Grafico 2"/>
          <p:cNvGraphicFramePr>
            <a:graphicFrameLocks/>
          </p:cNvGraphicFramePr>
          <p:nvPr>
            <p:extLst>
              <p:ext uri="{D42A27DB-BD31-4B8C-83A1-F6EECF244321}">
                <p14:modId xmlns:p14="http://schemas.microsoft.com/office/powerpoint/2010/main" val="1615488064"/>
              </p:ext>
            </p:extLst>
          </p:nvPr>
        </p:nvGraphicFramePr>
        <p:xfrm>
          <a:off x="2133600" y="1143000"/>
          <a:ext cx="6781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228600" y="2057400"/>
            <a:ext cx="1905000" cy="3785652"/>
          </a:xfrm>
          <a:prstGeom prst="rect">
            <a:avLst/>
          </a:prstGeom>
          <a:noFill/>
        </p:spPr>
        <p:txBody>
          <a:bodyPr wrap="square" rtlCol="0">
            <a:spAutoFit/>
          </a:bodyPr>
          <a:lstStyle/>
          <a:p>
            <a:pPr marL="171450" indent="-171450">
              <a:buFont typeface="Arial" panose="020B0604020202020204" pitchFamily="34" charset="0"/>
              <a:buChar char="•"/>
            </a:pPr>
            <a:r>
              <a:rPr lang="it-IT" sz="1200" dirty="0"/>
              <a:t>L’introduzione del beneficio </a:t>
            </a:r>
            <a:r>
              <a:rPr lang="it-IT" sz="1200" dirty="0" err="1"/>
              <a:t>RdC</a:t>
            </a:r>
            <a:r>
              <a:rPr lang="it-IT" sz="1200" dirty="0"/>
              <a:t>/</a:t>
            </a:r>
            <a:r>
              <a:rPr lang="it-IT" sz="1200" dirty="0" err="1"/>
              <a:t>PdC</a:t>
            </a:r>
            <a:r>
              <a:rPr lang="it-IT" sz="1200" dirty="0"/>
              <a:t> comporta l’erogazione di importi mensili decisamente più elevati rispetto al </a:t>
            </a:r>
            <a:r>
              <a:rPr lang="it-IT" sz="1200" dirty="0" err="1"/>
              <a:t>ReI</a:t>
            </a:r>
            <a:r>
              <a:rPr lang="it-IT" sz="1200" dirty="0"/>
              <a:t>: ad oggi il massimo importo medio erogato </a:t>
            </a:r>
            <a:r>
              <a:rPr lang="it-IT" sz="1200" b="1" dirty="0"/>
              <a:t>supera i 500 euro mensili </a:t>
            </a:r>
            <a:r>
              <a:rPr lang="it-IT" sz="1200" dirty="0"/>
              <a:t>nel mese di novembre 2019</a:t>
            </a:r>
          </a:p>
          <a:p>
            <a:pPr marL="171450" indent="-171450">
              <a:buFont typeface="Arial" panose="020B0604020202020204" pitchFamily="34" charset="0"/>
              <a:buChar char="•"/>
            </a:pPr>
            <a:r>
              <a:rPr lang="it-IT" sz="1200" dirty="0"/>
              <a:t>Il valore più alto raggiunto dall’importo medio mensile del </a:t>
            </a:r>
            <a:r>
              <a:rPr lang="it-IT" sz="1200" dirty="0" err="1"/>
              <a:t>ReI</a:t>
            </a:r>
            <a:r>
              <a:rPr lang="it-IT" sz="1200" dirty="0"/>
              <a:t> è stato pari a quasi </a:t>
            </a:r>
            <a:r>
              <a:rPr lang="it-IT" sz="1200" b="1" dirty="0"/>
              <a:t>311 euro</a:t>
            </a:r>
            <a:r>
              <a:rPr lang="it-IT" sz="1200" dirty="0"/>
              <a:t> nel mese di maggio 2018</a:t>
            </a:r>
          </a:p>
          <a:p>
            <a:pPr marL="171450" indent="-171450">
              <a:buFont typeface="Arial" panose="020B0604020202020204" pitchFamily="34" charset="0"/>
              <a:buChar char="•"/>
            </a:pPr>
            <a:r>
              <a:rPr lang="it-IT" sz="1200" dirty="0"/>
              <a:t>Il valore medio mensile più alto del </a:t>
            </a:r>
            <a:r>
              <a:rPr lang="it-IT" sz="1200" dirty="0" err="1"/>
              <a:t>RdC</a:t>
            </a:r>
            <a:r>
              <a:rPr lang="it-IT" sz="1200" dirty="0"/>
              <a:t>/</a:t>
            </a:r>
            <a:r>
              <a:rPr lang="it-IT" sz="1200" dirty="0" err="1"/>
              <a:t>PdC</a:t>
            </a:r>
            <a:r>
              <a:rPr lang="it-IT" sz="1200" dirty="0"/>
              <a:t> sopravanza quello più alto del </a:t>
            </a:r>
            <a:r>
              <a:rPr lang="it-IT" sz="1200" dirty="0" err="1"/>
              <a:t>ReI</a:t>
            </a:r>
            <a:r>
              <a:rPr lang="it-IT" sz="1200" dirty="0"/>
              <a:t> del </a:t>
            </a:r>
            <a:r>
              <a:rPr lang="it-IT" sz="1200" b="1" dirty="0"/>
              <a:t>61%</a:t>
            </a:r>
          </a:p>
        </p:txBody>
      </p:sp>
      <p:sp>
        <p:nvSpPr>
          <p:cNvPr id="5" name="Segnaposto numero diapositiva 4"/>
          <p:cNvSpPr>
            <a:spLocks noGrp="1"/>
          </p:cNvSpPr>
          <p:nvPr>
            <p:ph type="sldNum" sz="quarter" idx="12"/>
          </p:nvPr>
        </p:nvSpPr>
        <p:spPr/>
        <p:txBody>
          <a:bodyPr/>
          <a:lstStyle/>
          <a:p>
            <a:fld id="{B6F15528-21DE-4FAA-801E-634DDDAF4B2B}" type="slidenum">
              <a:rPr lang="it-IT" b="1" smtClean="0"/>
              <a:t>25</a:t>
            </a:fld>
            <a:endParaRPr lang="it-IT" b="1" dirty="0"/>
          </a:p>
        </p:txBody>
      </p:sp>
    </p:spTree>
    <p:extLst>
      <p:ext uri="{BB962C8B-B14F-4D97-AF65-F5344CB8AC3E}">
        <p14:creationId xmlns:p14="http://schemas.microsoft.com/office/powerpoint/2010/main" val="126664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1F0C4EE1-B67C-0A46-A7B6-F719C9EE1002}"/>
              </a:ext>
            </a:extLst>
          </p:cNvPr>
          <p:cNvSpPr>
            <a:spLocks noGrp="1"/>
          </p:cNvSpPr>
          <p:nvPr>
            <p:ph type="sldNum" sz="quarter" idx="12"/>
          </p:nvPr>
        </p:nvSpPr>
        <p:spPr/>
        <p:txBody>
          <a:bodyPr/>
          <a:lstStyle/>
          <a:p>
            <a:fld id="{10AFF00E-9DC3-7240-8851-04147A744FC9}" type="slidenum">
              <a:rPr lang="it-IT" smtClean="0"/>
              <a:pPr/>
              <a:t>26</a:t>
            </a:fld>
            <a:endParaRPr lang="it-IT" dirty="0"/>
          </a:p>
        </p:txBody>
      </p:sp>
      <p:sp>
        <p:nvSpPr>
          <p:cNvPr id="9" name="Titolo 1">
            <a:extLst>
              <a:ext uri="{FF2B5EF4-FFF2-40B4-BE49-F238E27FC236}">
                <a16:creationId xmlns:a16="http://schemas.microsoft.com/office/drawing/2014/main" id="{8066AFC7-812E-F04F-BC99-BAEFB4560D70}"/>
              </a:ext>
            </a:extLst>
          </p:cNvPr>
          <p:cNvSpPr>
            <a:spLocks noGrp="1"/>
          </p:cNvSpPr>
          <p:nvPr>
            <p:ph type="ctrTitle" idx="4294967295"/>
          </p:nvPr>
        </p:nvSpPr>
        <p:spPr>
          <a:xfrm>
            <a:off x="1359694" y="1108472"/>
            <a:ext cx="6972300" cy="446484"/>
          </a:xfrm>
        </p:spPr>
        <p:txBody>
          <a:bodyPr>
            <a:noAutofit/>
          </a:bodyPr>
          <a:lstStyle/>
          <a:p>
            <a:r>
              <a:rPr lang="it-IT" sz="2100" b="1" dirty="0" err="1">
                <a:solidFill>
                  <a:schemeClr val="tx1">
                    <a:lumMod val="85000"/>
                    <a:lumOff val="15000"/>
                  </a:schemeClr>
                </a:solidFill>
              </a:rPr>
              <a:t>RdC</a:t>
            </a:r>
            <a:r>
              <a:rPr lang="it-IT" sz="2100" b="1" dirty="0">
                <a:solidFill>
                  <a:schemeClr val="tx1">
                    <a:lumMod val="85000"/>
                    <a:lumOff val="15000"/>
                  </a:schemeClr>
                </a:solidFill>
              </a:rPr>
              <a:t>/</a:t>
            </a:r>
            <a:r>
              <a:rPr lang="it-IT" sz="2100" b="1" dirty="0" err="1">
                <a:solidFill>
                  <a:schemeClr val="tx1">
                    <a:lumMod val="85000"/>
                    <a:lumOff val="15000"/>
                  </a:schemeClr>
                </a:solidFill>
              </a:rPr>
              <a:t>PdC</a:t>
            </a:r>
            <a:r>
              <a:rPr lang="it-IT" sz="2100" b="1" dirty="0">
                <a:solidFill>
                  <a:schemeClr val="tx1">
                    <a:lumMod val="85000"/>
                    <a:lumOff val="15000"/>
                  </a:schemeClr>
                </a:solidFill>
              </a:rPr>
              <a:t> – Tasso di inclusione vs Tasso di povertà relativa</a:t>
            </a:r>
            <a:endParaRPr lang="it-IT" sz="2100" b="1" dirty="0"/>
          </a:p>
        </p:txBody>
      </p:sp>
      <p:sp>
        <p:nvSpPr>
          <p:cNvPr id="7" name="Segnaposto piè di pagina 3">
            <a:extLst>
              <a:ext uri="{FF2B5EF4-FFF2-40B4-BE49-F238E27FC236}">
                <a16:creationId xmlns:a16="http://schemas.microsoft.com/office/drawing/2014/main" id="{6E5F3185-4E59-47BF-A7FA-9CD8B8A3AF0D}"/>
              </a:ext>
            </a:extLst>
          </p:cNvPr>
          <p:cNvSpPr>
            <a:spLocks noGrp="1"/>
          </p:cNvSpPr>
          <p:nvPr>
            <p:ph type="ftr" sz="quarter" idx="11"/>
          </p:nvPr>
        </p:nvSpPr>
        <p:spPr>
          <a:xfrm>
            <a:off x="2704910" y="5829277"/>
            <a:ext cx="3734181" cy="145800"/>
          </a:xfrm>
        </p:spPr>
        <p:txBody>
          <a:bodyPr vert="horz" lIns="0" tIns="0" rIns="0" bIns="0" rtlCol="0" anchor="ctr"/>
          <a:lstStyle/>
          <a:p>
            <a:r>
              <a:rPr lang="it-IT" dirty="0"/>
              <a:t>Incontro Commissione Europea 4 e 6 novembre 2019 DCAS</a:t>
            </a:r>
          </a:p>
        </p:txBody>
      </p:sp>
      <p:pic>
        <p:nvPicPr>
          <p:cNvPr id="8" name="Immagine 7"/>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54956"/>
            <a:ext cx="7417594" cy="4617243"/>
          </a:xfrm>
          <a:prstGeom prst="rect">
            <a:avLst/>
          </a:prstGeom>
          <a:noFill/>
        </p:spPr>
      </p:pic>
    </p:spTree>
    <p:extLst>
      <p:ext uri="{BB962C8B-B14F-4D97-AF65-F5344CB8AC3E}">
        <p14:creationId xmlns:p14="http://schemas.microsoft.com/office/powerpoint/2010/main" val="87024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1F0C4EE1-B67C-0A46-A7B6-F719C9EE1002}"/>
              </a:ext>
            </a:extLst>
          </p:cNvPr>
          <p:cNvSpPr>
            <a:spLocks noGrp="1"/>
          </p:cNvSpPr>
          <p:nvPr>
            <p:ph type="sldNum" sz="quarter" idx="12"/>
          </p:nvPr>
        </p:nvSpPr>
        <p:spPr/>
        <p:txBody>
          <a:bodyPr/>
          <a:lstStyle/>
          <a:p>
            <a:fld id="{10AFF00E-9DC3-7240-8851-04147A744FC9}" type="slidenum">
              <a:rPr lang="it-IT" smtClean="0"/>
              <a:pPr/>
              <a:t>27</a:t>
            </a:fld>
            <a:endParaRPr lang="it-IT" dirty="0"/>
          </a:p>
        </p:txBody>
      </p:sp>
      <p:sp>
        <p:nvSpPr>
          <p:cNvPr id="9" name="Titolo 1">
            <a:extLst>
              <a:ext uri="{FF2B5EF4-FFF2-40B4-BE49-F238E27FC236}">
                <a16:creationId xmlns:a16="http://schemas.microsoft.com/office/drawing/2014/main" id="{8066AFC7-812E-F04F-BC99-BAEFB4560D70}"/>
              </a:ext>
            </a:extLst>
          </p:cNvPr>
          <p:cNvSpPr>
            <a:spLocks noGrp="1"/>
          </p:cNvSpPr>
          <p:nvPr>
            <p:ph type="ctrTitle" idx="4294967295"/>
          </p:nvPr>
        </p:nvSpPr>
        <p:spPr>
          <a:xfrm>
            <a:off x="1359694" y="1108472"/>
            <a:ext cx="6972300" cy="446484"/>
          </a:xfrm>
        </p:spPr>
        <p:txBody>
          <a:bodyPr>
            <a:noAutofit/>
          </a:bodyPr>
          <a:lstStyle/>
          <a:p>
            <a:r>
              <a:rPr lang="it-IT" sz="2100" b="1" dirty="0" err="1">
                <a:solidFill>
                  <a:schemeClr val="tx1">
                    <a:lumMod val="85000"/>
                    <a:lumOff val="15000"/>
                  </a:schemeClr>
                </a:solidFill>
              </a:rPr>
              <a:t>RdC</a:t>
            </a:r>
            <a:r>
              <a:rPr lang="it-IT" sz="2100" b="1" dirty="0">
                <a:solidFill>
                  <a:schemeClr val="tx1">
                    <a:lumMod val="85000"/>
                    <a:lumOff val="15000"/>
                  </a:schemeClr>
                </a:solidFill>
              </a:rPr>
              <a:t>/</a:t>
            </a:r>
            <a:r>
              <a:rPr lang="it-IT" sz="2100" b="1" dirty="0" err="1">
                <a:solidFill>
                  <a:schemeClr val="tx1">
                    <a:lumMod val="85000"/>
                    <a:lumOff val="15000"/>
                  </a:schemeClr>
                </a:solidFill>
              </a:rPr>
              <a:t>PdC</a:t>
            </a:r>
            <a:r>
              <a:rPr lang="it-IT" sz="2100" b="1" dirty="0">
                <a:solidFill>
                  <a:schemeClr val="tx1">
                    <a:lumMod val="85000"/>
                    <a:lumOff val="15000"/>
                  </a:schemeClr>
                </a:solidFill>
              </a:rPr>
              <a:t> – Tasso di inclusione vs Tasso di disoccupazione</a:t>
            </a:r>
            <a:endParaRPr lang="it-IT" sz="2100" b="1" dirty="0"/>
          </a:p>
        </p:txBody>
      </p:sp>
      <p:sp>
        <p:nvSpPr>
          <p:cNvPr id="5" name="Segnaposto piè di pagina 3">
            <a:extLst>
              <a:ext uri="{FF2B5EF4-FFF2-40B4-BE49-F238E27FC236}">
                <a16:creationId xmlns:a16="http://schemas.microsoft.com/office/drawing/2014/main" id="{6E5F3185-4E59-47BF-A7FA-9CD8B8A3AF0D}"/>
              </a:ext>
            </a:extLst>
          </p:cNvPr>
          <p:cNvSpPr>
            <a:spLocks noGrp="1"/>
          </p:cNvSpPr>
          <p:nvPr>
            <p:ph type="ftr" sz="quarter" idx="11"/>
          </p:nvPr>
        </p:nvSpPr>
        <p:spPr>
          <a:xfrm>
            <a:off x="2704910" y="5822279"/>
            <a:ext cx="3734181" cy="145800"/>
          </a:xfrm>
        </p:spPr>
        <p:txBody>
          <a:bodyPr vert="horz" lIns="0" tIns="0" rIns="0" bIns="0" rtlCol="0" anchor="ctr"/>
          <a:lstStyle/>
          <a:p>
            <a:r>
              <a:rPr lang="it-IT" dirty="0"/>
              <a:t>Incontro Commissione Europea 4 e 6 novembre 2019 DCAS</a:t>
            </a:r>
          </a:p>
        </p:txBody>
      </p:sp>
      <p:graphicFrame>
        <p:nvGraphicFramePr>
          <p:cNvPr id="7" name="Grafico 6"/>
          <p:cNvGraphicFramePr/>
          <p:nvPr>
            <p:extLst>
              <p:ext uri="{D42A27DB-BD31-4B8C-83A1-F6EECF244321}">
                <p14:modId xmlns:p14="http://schemas.microsoft.com/office/powerpoint/2010/main" val="3757473837"/>
              </p:ext>
            </p:extLst>
          </p:nvPr>
        </p:nvGraphicFramePr>
        <p:xfrm>
          <a:off x="990600" y="1676400"/>
          <a:ext cx="7772399"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506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0AFF00E-9DC3-7240-8851-04147A744FC9}" type="slidenum">
              <a:rPr lang="it-IT" smtClean="0"/>
              <a:pPr/>
              <a:t>28</a:t>
            </a:fld>
            <a:endParaRPr lang="it-IT"/>
          </a:p>
        </p:txBody>
      </p:sp>
      <p:sp>
        <p:nvSpPr>
          <p:cNvPr id="6" name="Titolo 5"/>
          <p:cNvSpPr>
            <a:spLocks noGrp="1"/>
          </p:cNvSpPr>
          <p:nvPr>
            <p:ph type="ctrTitle" idx="4294967295"/>
          </p:nvPr>
        </p:nvSpPr>
        <p:spPr>
          <a:xfrm>
            <a:off x="1360170" y="1108710"/>
            <a:ext cx="6972300" cy="445770"/>
          </a:xfrm>
        </p:spPr>
        <p:txBody>
          <a:bodyPr>
            <a:normAutofit/>
          </a:bodyPr>
          <a:lstStyle/>
          <a:p>
            <a:r>
              <a:rPr lang="it-IT" sz="2100" b="1" dirty="0"/>
              <a:t>Incidenza sistema </a:t>
            </a:r>
            <a:r>
              <a:rPr lang="it-IT" sz="2100" b="1" dirty="0" err="1"/>
              <a:t>tax</a:t>
            </a:r>
            <a:r>
              <a:rPr lang="it-IT" sz="2100" b="1" dirty="0"/>
              <a:t> benefit con </a:t>
            </a:r>
            <a:r>
              <a:rPr lang="it-IT" sz="2100" b="1" dirty="0" err="1"/>
              <a:t>ReI</a:t>
            </a:r>
            <a:r>
              <a:rPr lang="it-IT" sz="2100" b="1" dirty="0"/>
              <a:t> o </a:t>
            </a:r>
            <a:r>
              <a:rPr lang="it-IT" sz="2100" b="1" dirty="0" err="1"/>
              <a:t>RdC</a:t>
            </a:r>
            <a:endParaRPr lang="it-IT" sz="2100" b="1" dirty="0"/>
          </a:p>
        </p:txBody>
      </p:sp>
      <p:graphicFrame>
        <p:nvGraphicFramePr>
          <p:cNvPr id="7" name="Grafico 6">
            <a:extLst>
              <a:ext uri="{FF2B5EF4-FFF2-40B4-BE49-F238E27FC236}">
                <a16:creationId xmlns:a16="http://schemas.microsoft.com/office/drawing/2014/main" id="{82EEBE31-6DA5-4097-884B-29B711F08B5B}"/>
              </a:ext>
            </a:extLst>
          </p:cNvPr>
          <p:cNvGraphicFramePr>
            <a:graphicFrameLocks/>
          </p:cNvGraphicFramePr>
          <p:nvPr>
            <p:extLst>
              <p:ext uri="{D42A27DB-BD31-4B8C-83A1-F6EECF244321}">
                <p14:modId xmlns:p14="http://schemas.microsoft.com/office/powerpoint/2010/main" val="338364667"/>
              </p:ext>
            </p:extLst>
          </p:nvPr>
        </p:nvGraphicFramePr>
        <p:xfrm>
          <a:off x="1219200" y="1596390"/>
          <a:ext cx="7239000" cy="4194810"/>
        </p:xfrm>
        <a:graphic>
          <a:graphicData uri="http://schemas.openxmlformats.org/drawingml/2006/chart">
            <c:chart xmlns:c="http://schemas.openxmlformats.org/drawingml/2006/chart" xmlns:r="http://schemas.openxmlformats.org/officeDocument/2006/relationships" r:id="rId2"/>
          </a:graphicData>
        </a:graphic>
      </p:graphicFrame>
      <p:sp>
        <p:nvSpPr>
          <p:cNvPr id="8" name="Segnaposto piè di pagina 3">
            <a:extLst>
              <a:ext uri="{FF2B5EF4-FFF2-40B4-BE49-F238E27FC236}">
                <a16:creationId xmlns:a16="http://schemas.microsoft.com/office/drawing/2014/main" id="{6E5F3185-4E59-47BF-A7FA-9CD8B8A3AF0D}"/>
              </a:ext>
            </a:extLst>
          </p:cNvPr>
          <p:cNvSpPr>
            <a:spLocks noGrp="1"/>
          </p:cNvSpPr>
          <p:nvPr>
            <p:ph type="ftr" sz="quarter" idx="11"/>
          </p:nvPr>
        </p:nvSpPr>
        <p:spPr>
          <a:xfrm>
            <a:off x="2704910" y="5822279"/>
            <a:ext cx="3734181" cy="145800"/>
          </a:xfrm>
        </p:spPr>
        <p:txBody>
          <a:bodyPr vert="horz" lIns="0" tIns="0" rIns="0" bIns="0" rtlCol="0" anchor="ctr"/>
          <a:lstStyle/>
          <a:p>
            <a:r>
              <a:rPr lang="it-IT" dirty="0"/>
              <a:t>Incontro Commissione Europea 4 e 6 novembre 2019 DCAS</a:t>
            </a:r>
          </a:p>
        </p:txBody>
      </p:sp>
    </p:spTree>
    <p:extLst>
      <p:ext uri="{BB962C8B-B14F-4D97-AF65-F5344CB8AC3E}">
        <p14:creationId xmlns:p14="http://schemas.microsoft.com/office/powerpoint/2010/main" val="274780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r>
              <a:rPr lang="it-IT" dirty="0"/>
              <a:t>Il grafico precedente riporta l'incidenza, cioè la percentuale, di imposte personali (Irpef, addizionali, </a:t>
            </a:r>
            <a:r>
              <a:rPr lang="it-IT" dirty="0" err="1"/>
              <a:t>Imu</a:t>
            </a:r>
            <a:r>
              <a:rPr lang="it-IT" dirty="0"/>
              <a:t>, sostitutive su redditi extra Irpef) e benefici (assegni familiari, bonus e assegni, trasferimenti tra cui </a:t>
            </a:r>
            <a:r>
              <a:rPr lang="it-IT" dirty="0" err="1"/>
              <a:t>RdC</a:t>
            </a:r>
            <a:r>
              <a:rPr lang="it-IT" dirty="0"/>
              <a:t>) sul reddito lordo dei percettori (lordo da contributi a carico e le citate imposte personali) per ciascun decimo di reddito disponibile equivalente, che fotografa il tenore di vita.</a:t>
            </a:r>
          </a:p>
          <a:p>
            <a:r>
              <a:rPr lang="it-IT" dirty="0"/>
              <a:t>A causa della progressività e dell'azione redistributiva del sistema, si osserva un'incidenza crescente.</a:t>
            </a:r>
          </a:p>
          <a:p>
            <a:r>
              <a:rPr lang="it-IT" dirty="0"/>
              <a:t>Con l'introduzione del </a:t>
            </a:r>
            <a:r>
              <a:rPr lang="it-IT" dirty="0" err="1"/>
              <a:t>RdC</a:t>
            </a:r>
            <a:r>
              <a:rPr lang="it-IT" dirty="0"/>
              <a:t>, un trasferimento dell'ordine di grandezza attorno ai 7 miliardi in termini di competenza annua concentrato tra i più poveri, si osserva anche che per il primo decimo l'incidenza vicina allo zero senza riforma diventa un'incidenza negativa, indicatrice del fatto che per quel decimo più povero il trasferimento prevale nettamente sul prelievo.</a:t>
            </a:r>
          </a:p>
          <a:p>
            <a:endParaRPr lang="it-IT" dirty="0"/>
          </a:p>
        </p:txBody>
      </p:sp>
      <p:sp>
        <p:nvSpPr>
          <p:cNvPr id="3" name="Segnaposto data 2"/>
          <p:cNvSpPr>
            <a:spLocks noGrp="1"/>
          </p:cNvSpPr>
          <p:nvPr>
            <p:ph type="dt" sz="half" idx="10"/>
          </p:nvPr>
        </p:nvSpPr>
        <p:spPr/>
        <p:txBody>
          <a:bodyPr/>
          <a:lstStyle/>
          <a:p>
            <a:fld id="{34B4D242-6B28-2942-BA46-7A60C0146BA3}" type="datetime1">
              <a:rPr lang="it-IT" smtClean="0"/>
              <a:pPr/>
              <a:t>20/12/2019</a:t>
            </a:fld>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AFF00E-9DC3-7240-8851-04147A744FC9}" type="slidenum">
              <a:rPr lang="it-IT" smtClean="0"/>
              <a:pPr/>
              <a:t>29</a:t>
            </a:fld>
            <a:endParaRPr lang="it-IT"/>
          </a:p>
        </p:txBody>
      </p:sp>
      <p:sp>
        <p:nvSpPr>
          <p:cNvPr id="6" name="Titolo 5"/>
          <p:cNvSpPr>
            <a:spLocks noGrp="1"/>
          </p:cNvSpPr>
          <p:nvPr>
            <p:ph type="ctrTitle" idx="4294967295"/>
          </p:nvPr>
        </p:nvSpPr>
        <p:spPr>
          <a:xfrm>
            <a:off x="1143000" y="76200"/>
            <a:ext cx="7448550" cy="1325563"/>
          </a:xfrm>
        </p:spPr>
        <p:txBody>
          <a:bodyPr/>
          <a:lstStyle/>
          <a:p>
            <a:r>
              <a:rPr lang="it-IT" b="1" dirty="0"/>
              <a:t>Incidenza sistema </a:t>
            </a:r>
            <a:r>
              <a:rPr lang="it-IT" b="1" dirty="0" err="1"/>
              <a:t>tax</a:t>
            </a:r>
            <a:r>
              <a:rPr lang="it-IT" b="1" dirty="0"/>
              <a:t> benefit con  </a:t>
            </a:r>
            <a:r>
              <a:rPr lang="it-IT" b="1" dirty="0" err="1"/>
              <a:t>RdC</a:t>
            </a:r>
            <a:r>
              <a:rPr lang="it-IT" b="1" dirty="0"/>
              <a:t> 2019</a:t>
            </a:r>
            <a:endParaRPr lang="it-IT" dirty="0"/>
          </a:p>
        </p:txBody>
      </p:sp>
    </p:spTree>
    <p:extLst>
      <p:ext uri="{BB962C8B-B14F-4D97-AF65-F5344CB8AC3E}">
        <p14:creationId xmlns:p14="http://schemas.microsoft.com/office/powerpoint/2010/main" val="234141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D2DFA7A-07B6-4BF7-B53D-BE2C70492FD4}"/>
              </a:ext>
            </a:extLst>
          </p:cNvPr>
          <p:cNvSpPr>
            <a:spLocks noGrp="1"/>
          </p:cNvSpPr>
          <p:nvPr>
            <p:ph idx="1"/>
          </p:nvPr>
        </p:nvSpPr>
        <p:spPr/>
        <p:txBody>
          <a:bodyPr>
            <a:normAutofit fontScale="92500"/>
          </a:bodyPr>
          <a:lstStyle/>
          <a:p>
            <a:pPr marL="0" indent="0" algn="ctr">
              <a:buNone/>
            </a:pPr>
            <a:r>
              <a:rPr lang="it-IT" dirty="0"/>
              <a:t>Coniugazione della parola </a:t>
            </a:r>
            <a:r>
              <a:rPr lang="it-IT" i="1" dirty="0"/>
              <a:t>libertà</a:t>
            </a:r>
            <a:r>
              <a:rPr lang="it-IT" dirty="0"/>
              <a:t> nell’art 3 della Costituzione italiana</a:t>
            </a:r>
          </a:p>
          <a:p>
            <a:pPr marL="0" indent="0">
              <a:buNone/>
            </a:pPr>
            <a:endParaRPr lang="it-IT" dirty="0"/>
          </a:p>
          <a:p>
            <a:pPr marL="0" indent="0">
              <a:buNone/>
            </a:pPr>
            <a:r>
              <a:rPr lang="it-IT" b="1" i="1" dirty="0">
                <a:solidFill>
                  <a:srgbClr val="FF0000"/>
                </a:solidFill>
              </a:rPr>
              <a:t>Sviluppo è libertà</a:t>
            </a:r>
            <a:r>
              <a:rPr lang="it-IT" dirty="0"/>
              <a:t>, diritti sociali per la libertà (lavoro, inclusione, welfare)</a:t>
            </a:r>
          </a:p>
          <a:p>
            <a:pPr marL="0" indent="0">
              <a:buNone/>
            </a:pPr>
            <a:r>
              <a:rPr lang="it-IT" dirty="0"/>
              <a:t>La lotta alla povertà è lotta contro le «non </a:t>
            </a:r>
            <a:r>
              <a:rPr lang="it-IT" dirty="0" err="1"/>
              <a:t>capacitazioni</a:t>
            </a:r>
            <a:r>
              <a:rPr lang="it-IT" dirty="0"/>
              <a:t>»:</a:t>
            </a:r>
          </a:p>
          <a:p>
            <a:r>
              <a:rPr lang="it-IT" dirty="0"/>
              <a:t>scuola, </a:t>
            </a:r>
          </a:p>
          <a:p>
            <a:r>
              <a:rPr lang="it-IT" dirty="0"/>
              <a:t>salute, </a:t>
            </a:r>
          </a:p>
          <a:p>
            <a:r>
              <a:rPr lang="it-IT" dirty="0"/>
              <a:t>inclusione sociale, </a:t>
            </a:r>
          </a:p>
          <a:p>
            <a:r>
              <a:rPr lang="it-IT" dirty="0"/>
              <a:t>lavoro,</a:t>
            </a:r>
          </a:p>
          <a:p>
            <a:pPr marL="0" indent="0">
              <a:buNone/>
            </a:pPr>
            <a:r>
              <a:rPr lang="it-IT" b="1" dirty="0"/>
              <a:t>Amartya Sen (1999)</a:t>
            </a:r>
            <a:r>
              <a:rPr lang="it-IT" dirty="0"/>
              <a:t>: il mercato non garantisce uguaglianza,  nel capitalismo i vincitori dominano sui vinti, è necessario uno stato sociale ridistributivo. Il reddito di base raggiunge più efficacemente i poveri, esclusi o stigmatizzati da sistemi categoriali.</a:t>
            </a:r>
          </a:p>
          <a:p>
            <a:pPr marL="0" indent="0">
              <a:buNone/>
            </a:pPr>
            <a:endParaRPr lang="it-IT" dirty="0"/>
          </a:p>
        </p:txBody>
      </p:sp>
      <p:sp>
        <p:nvSpPr>
          <p:cNvPr id="3" name="Titolo 2">
            <a:extLst>
              <a:ext uri="{FF2B5EF4-FFF2-40B4-BE49-F238E27FC236}">
                <a16:creationId xmlns:a16="http://schemas.microsoft.com/office/drawing/2014/main" id="{9BFB786D-EF55-42F5-8054-EC5A857E3095}"/>
              </a:ext>
            </a:extLst>
          </p:cNvPr>
          <p:cNvSpPr>
            <a:spLocks noGrp="1"/>
          </p:cNvSpPr>
          <p:nvPr>
            <p:ph type="ctrTitle" idx="4294967295"/>
          </p:nvPr>
        </p:nvSpPr>
        <p:spPr>
          <a:xfrm>
            <a:off x="1360170" y="335280"/>
            <a:ext cx="6972300" cy="594360"/>
          </a:xfrm>
        </p:spPr>
        <p:txBody>
          <a:bodyPr>
            <a:normAutofit fontScale="90000"/>
          </a:bodyPr>
          <a:lstStyle/>
          <a:p>
            <a:pPr algn="ctr"/>
            <a:r>
              <a:rPr lang="it-IT" dirty="0"/>
              <a:t>Fondamenti economico-sociali:</a:t>
            </a:r>
            <a:br>
              <a:rPr lang="it-IT" dirty="0"/>
            </a:br>
            <a:r>
              <a:rPr lang="it-IT" dirty="0"/>
              <a:t>Amartya Sen</a:t>
            </a:r>
          </a:p>
        </p:txBody>
      </p:sp>
      <p:sp>
        <p:nvSpPr>
          <p:cNvPr id="4" name="Segnaposto numero diapositiva 3">
            <a:extLst>
              <a:ext uri="{FF2B5EF4-FFF2-40B4-BE49-F238E27FC236}">
                <a16:creationId xmlns:a16="http://schemas.microsoft.com/office/drawing/2014/main" id="{D85BCCD6-E754-4F53-B587-C116201C298F}"/>
              </a:ext>
            </a:extLst>
          </p:cNvPr>
          <p:cNvSpPr>
            <a:spLocks noGrp="1"/>
          </p:cNvSpPr>
          <p:nvPr>
            <p:ph type="sldNum" sz="quarter" idx="12"/>
          </p:nvPr>
        </p:nvSpPr>
        <p:spPr/>
        <p:txBody>
          <a:bodyPr/>
          <a:lstStyle/>
          <a:p>
            <a:fld id="{B6F15528-21DE-4FAA-801E-634DDDAF4B2B}" type="slidenum">
              <a:rPr lang="it-IT" smtClean="0"/>
              <a:t>3</a:t>
            </a:fld>
            <a:endParaRPr lang="it-IT"/>
          </a:p>
        </p:txBody>
      </p:sp>
    </p:spTree>
    <p:extLst>
      <p:ext uri="{BB962C8B-B14F-4D97-AF65-F5344CB8AC3E}">
        <p14:creationId xmlns:p14="http://schemas.microsoft.com/office/powerpoint/2010/main" val="69609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0AFF00E-9DC3-7240-8851-04147A744FC9}" type="slidenum">
              <a:rPr lang="it-IT" smtClean="0"/>
              <a:pPr/>
              <a:t>30</a:t>
            </a:fld>
            <a:endParaRPr lang="it-IT"/>
          </a:p>
        </p:txBody>
      </p:sp>
      <p:graphicFrame>
        <p:nvGraphicFramePr>
          <p:cNvPr id="8" name="Segnaposto contenuto 6"/>
          <p:cNvGraphicFramePr>
            <a:graphicFrameLocks noGrp="1"/>
          </p:cNvGraphicFramePr>
          <p:nvPr>
            <p:ph idx="1"/>
            <p:extLst/>
          </p:nvPr>
        </p:nvGraphicFramePr>
        <p:xfrm>
          <a:off x="1154663" y="1806183"/>
          <a:ext cx="7023028" cy="1638879"/>
        </p:xfrm>
        <a:graphic>
          <a:graphicData uri="http://schemas.openxmlformats.org/drawingml/2006/table">
            <a:tbl>
              <a:tblPr firstRow="1" bandRow="1">
                <a:tableStyleId>{21E4AEA4-8DFA-4A89-87EB-49C32662AFE0}</a:tableStyleId>
              </a:tblPr>
              <a:tblGrid>
                <a:gridCol w="3511514">
                  <a:extLst>
                    <a:ext uri="{9D8B030D-6E8A-4147-A177-3AD203B41FA5}">
                      <a16:colId xmlns:a16="http://schemas.microsoft.com/office/drawing/2014/main" val="20000"/>
                    </a:ext>
                  </a:extLst>
                </a:gridCol>
                <a:gridCol w="3511514">
                  <a:extLst>
                    <a:ext uri="{9D8B030D-6E8A-4147-A177-3AD203B41FA5}">
                      <a16:colId xmlns:a16="http://schemas.microsoft.com/office/drawing/2014/main" val="20001"/>
                    </a:ext>
                  </a:extLst>
                </a:gridCol>
              </a:tblGrid>
              <a:tr h="234746">
                <a:tc>
                  <a:txBody>
                    <a:bodyPr/>
                    <a:lstStyle/>
                    <a:p>
                      <a:pPr algn="ctr" fontAlgn="ctr"/>
                      <a:endParaRPr lang="it-IT" sz="1100" b="1" i="0" u="none" strike="noStrike" dirty="0">
                        <a:solidFill>
                          <a:schemeClr val="tx1"/>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it-IT" sz="1500" b="1" u="none" strike="noStrike" dirty="0">
                          <a:solidFill>
                            <a:schemeClr val="tx1"/>
                          </a:solidFill>
                          <a:effectLst/>
                        </a:rPr>
                        <a:t>Indici GINI</a:t>
                      </a:r>
                      <a:endParaRPr lang="it-IT" sz="1500" b="1" i="0" u="none" strike="noStrike" dirty="0">
                        <a:solidFill>
                          <a:schemeClr val="tx1"/>
                        </a:solidFill>
                        <a:effectLst/>
                        <a:latin typeface="Arial" panose="020B0604020202020204" pitchFamily="34" charset="0"/>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477116">
                <a:tc>
                  <a:txBody>
                    <a:bodyPr/>
                    <a:lstStyle/>
                    <a:p>
                      <a:pPr algn="l" fontAlgn="t"/>
                      <a:r>
                        <a:rPr lang="it-IT" sz="1400" u="none" strike="noStrike" dirty="0">
                          <a:effectLst/>
                        </a:rPr>
                        <a:t>Gini Redditi </a:t>
                      </a:r>
                      <a:r>
                        <a:rPr lang="it-IT" sz="1400" b="1" u="none" strike="noStrike" dirty="0">
                          <a:effectLst/>
                        </a:rPr>
                        <a:t>Lordi</a:t>
                      </a:r>
                      <a:endParaRPr lang="it-IT" sz="1400" b="1"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u="none" strike="noStrike" dirty="0">
                          <a:effectLst/>
                        </a:rPr>
                        <a:t>46,6%</a:t>
                      </a:r>
                      <a:endParaRPr lang="it-IT" sz="1400" b="0"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477116">
                <a:tc>
                  <a:txBody>
                    <a:bodyPr/>
                    <a:lstStyle/>
                    <a:p>
                      <a:pPr algn="l" fontAlgn="t"/>
                      <a:r>
                        <a:rPr lang="it-IT" sz="1400" u="none" strike="noStrike" dirty="0">
                          <a:effectLst/>
                        </a:rPr>
                        <a:t>Gini redditi </a:t>
                      </a:r>
                      <a:r>
                        <a:rPr lang="it-IT" sz="1400" b="1" u="none" strike="noStrike" dirty="0">
                          <a:effectLst/>
                        </a:rPr>
                        <a:t>disponibili senza riforma</a:t>
                      </a:r>
                      <a:endParaRPr lang="it-IT" sz="1400" b="1"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u="none" strike="noStrike" dirty="0">
                          <a:effectLst/>
                        </a:rPr>
                        <a:t>40,9%</a:t>
                      </a:r>
                      <a:endParaRPr lang="it-IT" sz="1400" b="1"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449901">
                <a:tc>
                  <a:txBody>
                    <a:bodyPr/>
                    <a:lstStyle/>
                    <a:p>
                      <a:pPr algn="l" fontAlgn="t"/>
                      <a:r>
                        <a:rPr lang="it-IT" sz="1400" u="none" strike="noStrike" dirty="0">
                          <a:effectLst/>
                        </a:rPr>
                        <a:t>Gini redditi </a:t>
                      </a:r>
                      <a:r>
                        <a:rPr lang="it-IT" sz="1400" b="1" u="none" strike="noStrike" dirty="0">
                          <a:effectLst/>
                        </a:rPr>
                        <a:t>disponibili con Reddito Cittadinanza</a:t>
                      </a:r>
                      <a:endParaRPr lang="it-IT" sz="1400" b="1"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u="none" strike="noStrike" dirty="0">
                          <a:effectLst/>
                        </a:rPr>
                        <a:t>39,7%</a:t>
                      </a:r>
                      <a:endParaRPr lang="it-IT" sz="1400" b="1"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bl>
          </a:graphicData>
        </a:graphic>
      </p:graphicFrame>
      <p:sp>
        <p:nvSpPr>
          <p:cNvPr id="9" name="Rettangolo 8"/>
          <p:cNvSpPr/>
          <p:nvPr/>
        </p:nvSpPr>
        <p:spPr>
          <a:xfrm>
            <a:off x="1105678" y="1789558"/>
            <a:ext cx="7122166" cy="1655504"/>
          </a:xfrm>
          <a:prstGeom prst="rect">
            <a:avLst/>
          </a:prstGeom>
          <a:noFill/>
          <a:ln w="889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graphicFrame>
        <p:nvGraphicFramePr>
          <p:cNvPr id="10" name="Segnaposto contenuto 6"/>
          <p:cNvGraphicFramePr>
            <a:graphicFrameLocks/>
          </p:cNvGraphicFramePr>
          <p:nvPr>
            <p:extLst/>
          </p:nvPr>
        </p:nvGraphicFramePr>
        <p:xfrm>
          <a:off x="1122010" y="3767944"/>
          <a:ext cx="7023026" cy="927017"/>
        </p:xfrm>
        <a:graphic>
          <a:graphicData uri="http://schemas.openxmlformats.org/drawingml/2006/table">
            <a:tbl>
              <a:tblPr firstRow="1" bandRow="1">
                <a:tableStyleId>{21E4AEA4-8DFA-4A89-87EB-49C32662AFE0}</a:tableStyleId>
              </a:tblPr>
              <a:tblGrid>
                <a:gridCol w="3573622">
                  <a:extLst>
                    <a:ext uri="{9D8B030D-6E8A-4147-A177-3AD203B41FA5}">
                      <a16:colId xmlns:a16="http://schemas.microsoft.com/office/drawing/2014/main" val="20000"/>
                    </a:ext>
                  </a:extLst>
                </a:gridCol>
                <a:gridCol w="1819469">
                  <a:extLst>
                    <a:ext uri="{9D8B030D-6E8A-4147-A177-3AD203B41FA5}">
                      <a16:colId xmlns:a16="http://schemas.microsoft.com/office/drawing/2014/main" val="20001"/>
                    </a:ext>
                  </a:extLst>
                </a:gridCol>
                <a:gridCol w="1629935">
                  <a:extLst>
                    <a:ext uri="{9D8B030D-6E8A-4147-A177-3AD203B41FA5}">
                      <a16:colId xmlns:a16="http://schemas.microsoft.com/office/drawing/2014/main" val="20002"/>
                    </a:ext>
                  </a:extLst>
                </a:gridCol>
              </a:tblGrid>
              <a:tr h="477116">
                <a:tc>
                  <a:txBody>
                    <a:bodyPr/>
                    <a:lstStyle/>
                    <a:p>
                      <a:pPr algn="l" fontAlgn="b"/>
                      <a:endParaRPr lang="it-IT" sz="1400" b="0"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it-IT" sz="1400" b="1" u="none" strike="noStrike" dirty="0">
                          <a:solidFill>
                            <a:schemeClr val="tx1"/>
                          </a:solidFill>
                          <a:effectLst/>
                        </a:rPr>
                        <a:t>previgente</a:t>
                      </a:r>
                      <a:endParaRPr lang="it-IT" sz="1400" b="1" i="0" u="none" strike="noStrike" dirty="0">
                        <a:solidFill>
                          <a:schemeClr val="tx1"/>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it-IT" sz="1400" b="1" u="none" strike="noStrike" dirty="0">
                          <a:solidFill>
                            <a:schemeClr val="tx1"/>
                          </a:solidFill>
                          <a:effectLst/>
                        </a:rPr>
                        <a:t>con RDC</a:t>
                      </a:r>
                      <a:endParaRPr lang="it-IT" sz="1400" b="1" i="0" u="none" strike="noStrike" dirty="0">
                        <a:solidFill>
                          <a:schemeClr val="tx1"/>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449901">
                <a:tc>
                  <a:txBody>
                    <a:bodyPr/>
                    <a:lstStyle/>
                    <a:p>
                      <a:pPr algn="l" fontAlgn="t"/>
                      <a:r>
                        <a:rPr lang="it-IT" sz="1400" u="none" strike="noStrike" dirty="0" err="1">
                          <a:effectLst/>
                        </a:rPr>
                        <a:t>Income</a:t>
                      </a:r>
                      <a:r>
                        <a:rPr lang="it-IT" sz="1400" u="none" strike="noStrike" dirty="0">
                          <a:effectLst/>
                        </a:rPr>
                        <a:t> Gap Ratio (</a:t>
                      </a:r>
                      <a:r>
                        <a:rPr lang="it-IT" sz="1400" b="1" u="none" strike="noStrike" dirty="0">
                          <a:effectLst/>
                        </a:rPr>
                        <a:t>intensità</a:t>
                      </a:r>
                      <a:r>
                        <a:rPr lang="it-IT" sz="1400" u="none" strike="noStrike" dirty="0">
                          <a:effectLst/>
                        </a:rPr>
                        <a:t> della povertà)</a:t>
                      </a:r>
                      <a:endParaRPr lang="it-IT" sz="1400" b="0"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u="none" strike="noStrike" dirty="0">
                          <a:effectLst/>
                        </a:rPr>
                        <a:t>38,0</a:t>
                      </a:r>
                      <a:endParaRPr lang="it-IT" sz="1400" b="0"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400" u="none" strike="noStrike" dirty="0">
                          <a:effectLst/>
                        </a:rPr>
                        <a:t>30,5</a:t>
                      </a:r>
                      <a:endParaRPr lang="it-IT" sz="1400" b="0" i="0" u="none" strike="noStrike" dirty="0">
                        <a:solidFill>
                          <a:srgbClr val="000000"/>
                        </a:solidFill>
                        <a:effectLst/>
                        <a:latin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bl>
          </a:graphicData>
        </a:graphic>
      </p:graphicFrame>
      <p:sp>
        <p:nvSpPr>
          <p:cNvPr id="11" name="Rettangolo 10"/>
          <p:cNvSpPr/>
          <p:nvPr/>
        </p:nvSpPr>
        <p:spPr>
          <a:xfrm>
            <a:off x="1069521" y="3716330"/>
            <a:ext cx="7122166" cy="1514645"/>
          </a:xfrm>
          <a:prstGeom prst="rect">
            <a:avLst/>
          </a:prstGeom>
          <a:noFill/>
          <a:ln w="889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Rectangle 1">
            <a:extLst>
              <a:ext uri="{FF2B5EF4-FFF2-40B4-BE49-F238E27FC236}">
                <a16:creationId xmlns:a16="http://schemas.microsoft.com/office/drawing/2014/main" id="{6513CA6C-52E8-4315-AAC6-4787568D05C6}"/>
              </a:ext>
            </a:extLst>
          </p:cNvPr>
          <p:cNvSpPr txBox="1">
            <a:spLocks noChangeArrowheads="1"/>
          </p:cNvSpPr>
          <p:nvPr/>
        </p:nvSpPr>
        <p:spPr>
          <a:xfrm>
            <a:off x="1412883" y="1079630"/>
            <a:ext cx="5111353" cy="550069"/>
          </a:xfrm>
          <a:prstGeom prst="rect">
            <a:avLst/>
          </a:prstGeom>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altLang="it-IT" sz="2100" b="1" dirty="0" err="1"/>
              <a:t>RdC</a:t>
            </a:r>
            <a:r>
              <a:rPr lang="it-IT" altLang="it-IT" sz="2100" b="1" dirty="0"/>
              <a:t>: indici di concentrazione e povertà</a:t>
            </a:r>
          </a:p>
        </p:txBody>
      </p:sp>
      <p:sp>
        <p:nvSpPr>
          <p:cNvPr id="12" name="Segnaposto piè di pagina 3">
            <a:extLst>
              <a:ext uri="{FF2B5EF4-FFF2-40B4-BE49-F238E27FC236}">
                <a16:creationId xmlns:a16="http://schemas.microsoft.com/office/drawing/2014/main" id="{6E5F3185-4E59-47BF-A7FA-9CD8B8A3AF0D}"/>
              </a:ext>
            </a:extLst>
          </p:cNvPr>
          <p:cNvSpPr>
            <a:spLocks noGrp="1"/>
          </p:cNvSpPr>
          <p:nvPr>
            <p:ph type="ftr" sz="quarter" idx="11"/>
          </p:nvPr>
        </p:nvSpPr>
        <p:spPr>
          <a:xfrm>
            <a:off x="2704910" y="5822279"/>
            <a:ext cx="3734181" cy="145800"/>
          </a:xfrm>
        </p:spPr>
        <p:txBody>
          <a:bodyPr vert="horz" lIns="0" tIns="0" rIns="0" bIns="0" rtlCol="0" anchor="ctr"/>
          <a:lstStyle/>
          <a:p>
            <a:r>
              <a:rPr lang="it-IT" dirty="0"/>
              <a:t>Incontro Commissione Europea 4 e 6 novembre 2019 DCAS</a:t>
            </a:r>
          </a:p>
        </p:txBody>
      </p:sp>
      <p:sp>
        <p:nvSpPr>
          <p:cNvPr id="2" name="Rettangolo 1"/>
          <p:cNvSpPr/>
          <p:nvPr/>
        </p:nvSpPr>
        <p:spPr>
          <a:xfrm>
            <a:off x="2243704" y="5256608"/>
            <a:ext cx="4572000" cy="507831"/>
          </a:xfrm>
          <a:prstGeom prst="rect">
            <a:avLst/>
          </a:prstGeom>
        </p:spPr>
        <p:txBody>
          <a:bodyPr>
            <a:spAutoFit/>
          </a:bodyPr>
          <a:lstStyle/>
          <a:p>
            <a:r>
              <a:rPr lang="it-IT" sz="1350" b="1" dirty="0">
                <a:latin typeface="Calibri" panose="020F0502020204030204" pitchFamily="34" charset="0"/>
                <a:ea typeface="Calibri" panose="020F0502020204030204" pitchFamily="34" charset="0"/>
                <a:cs typeface="Times New Roman" panose="02020603050405020304" pitchFamily="18" charset="0"/>
              </a:rPr>
              <a:t>Le prime stime, circa l’impatto sulla riduzione del tasso di povertà assoluta si dimezza</a:t>
            </a:r>
            <a:endParaRPr lang="it-IT"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17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1447800" y="2895600"/>
            <a:ext cx="6553200" cy="538163"/>
          </a:xfrm>
        </p:spPr>
        <p:txBody>
          <a:bodyPr>
            <a:noAutofit/>
          </a:bodyPr>
          <a:lstStyle/>
          <a:p>
            <a:pPr marL="0" indent="0" algn="ctr">
              <a:lnSpc>
                <a:spcPct val="150000"/>
              </a:lnSpc>
              <a:buNone/>
            </a:pPr>
            <a:r>
              <a:rPr lang="it-IT" sz="3200" b="1" dirty="0"/>
              <a:t>Grazie per la vostra attenzione</a:t>
            </a:r>
          </a:p>
        </p:txBody>
      </p:sp>
    </p:spTree>
    <p:extLst>
      <p:ext uri="{BB962C8B-B14F-4D97-AF65-F5344CB8AC3E}">
        <p14:creationId xmlns:p14="http://schemas.microsoft.com/office/powerpoint/2010/main" val="344996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FA012DC-24B4-455C-A569-277057E28A2E}"/>
              </a:ext>
            </a:extLst>
          </p:cNvPr>
          <p:cNvSpPr>
            <a:spLocks noGrp="1"/>
          </p:cNvSpPr>
          <p:nvPr>
            <p:ph type="ctrTitle" idx="4294967295"/>
          </p:nvPr>
        </p:nvSpPr>
        <p:spPr>
          <a:xfrm>
            <a:off x="1360170" y="335280"/>
            <a:ext cx="6972300" cy="594360"/>
          </a:xfrm>
        </p:spPr>
        <p:txBody>
          <a:bodyPr>
            <a:normAutofit fontScale="90000"/>
          </a:bodyPr>
          <a:lstStyle/>
          <a:p>
            <a:r>
              <a:rPr lang="it-IT" dirty="0"/>
              <a:t>Fondamenti etico-morali (ed economici…)</a:t>
            </a:r>
          </a:p>
        </p:txBody>
      </p:sp>
      <p:sp>
        <p:nvSpPr>
          <p:cNvPr id="4" name="Rettangolo con angoli arrotondati 3">
            <a:extLst>
              <a:ext uri="{FF2B5EF4-FFF2-40B4-BE49-F238E27FC236}">
                <a16:creationId xmlns:a16="http://schemas.microsoft.com/office/drawing/2014/main" id="{0B1B47EA-B83A-4613-B799-F2E2BA87B83D}"/>
              </a:ext>
            </a:extLst>
          </p:cNvPr>
          <p:cNvSpPr/>
          <p:nvPr/>
        </p:nvSpPr>
        <p:spPr>
          <a:xfrm>
            <a:off x="304800" y="2590800"/>
            <a:ext cx="8458200" cy="198120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contenuto 1">
            <a:extLst>
              <a:ext uri="{FF2B5EF4-FFF2-40B4-BE49-F238E27FC236}">
                <a16:creationId xmlns:a16="http://schemas.microsoft.com/office/drawing/2014/main" id="{8E2C7522-D685-4BA2-B0D8-D6F6810E7008}"/>
              </a:ext>
            </a:extLst>
          </p:cNvPr>
          <p:cNvSpPr>
            <a:spLocks noGrp="1"/>
          </p:cNvSpPr>
          <p:nvPr>
            <p:ph idx="1"/>
          </p:nvPr>
        </p:nvSpPr>
        <p:spPr>
          <a:xfrm>
            <a:off x="628650" y="2757195"/>
            <a:ext cx="7886700" cy="1814806"/>
          </a:xfrm>
        </p:spPr>
        <p:txBody>
          <a:bodyPr/>
          <a:lstStyle/>
          <a:p>
            <a:r>
              <a:rPr lang="it-IT" b="1" dirty="0"/>
              <a:t>«Il welfare non è un costo ma un </a:t>
            </a:r>
            <a:r>
              <a:rPr lang="it-IT" b="1" i="1" dirty="0"/>
              <a:t>mezzo per lo sviluppo</a:t>
            </a:r>
            <a:r>
              <a:rPr lang="it-IT" b="1" dirty="0"/>
              <a:t>»</a:t>
            </a:r>
          </a:p>
          <a:p>
            <a:pPr marL="0" indent="0" algn="r">
              <a:buNone/>
            </a:pPr>
            <a:endParaRPr lang="it-IT" dirty="0"/>
          </a:p>
          <a:p>
            <a:pPr marL="0" indent="0" algn="r">
              <a:buNone/>
            </a:pPr>
            <a:endParaRPr lang="it-IT" dirty="0"/>
          </a:p>
          <a:p>
            <a:pPr marL="0" indent="0" algn="r">
              <a:buNone/>
            </a:pPr>
            <a:r>
              <a:rPr lang="it-IT" b="1" i="1" dirty="0"/>
              <a:t>Papa Francesco</a:t>
            </a:r>
            <a:r>
              <a:rPr lang="it-IT" dirty="0"/>
              <a:t>, 23 maggio 2015, discorso incontro ACLI</a:t>
            </a:r>
          </a:p>
          <a:p>
            <a:endParaRPr lang="it-IT" dirty="0"/>
          </a:p>
        </p:txBody>
      </p:sp>
      <p:sp>
        <p:nvSpPr>
          <p:cNvPr id="5" name="Segnaposto numero diapositiva 4">
            <a:extLst>
              <a:ext uri="{FF2B5EF4-FFF2-40B4-BE49-F238E27FC236}">
                <a16:creationId xmlns:a16="http://schemas.microsoft.com/office/drawing/2014/main" id="{96EAA390-51B9-45ED-8D15-E58228433135}"/>
              </a:ext>
            </a:extLst>
          </p:cNvPr>
          <p:cNvSpPr>
            <a:spLocks noGrp="1"/>
          </p:cNvSpPr>
          <p:nvPr>
            <p:ph type="sldNum" sz="quarter" idx="12"/>
          </p:nvPr>
        </p:nvSpPr>
        <p:spPr/>
        <p:txBody>
          <a:bodyPr/>
          <a:lstStyle/>
          <a:p>
            <a:fld id="{B6F15528-21DE-4FAA-801E-634DDDAF4B2B}" type="slidenum">
              <a:rPr lang="it-IT" smtClean="0"/>
              <a:t>4</a:t>
            </a:fld>
            <a:endParaRPr lang="it-IT"/>
          </a:p>
        </p:txBody>
      </p:sp>
    </p:spTree>
    <p:extLst>
      <p:ext uri="{BB962C8B-B14F-4D97-AF65-F5344CB8AC3E}">
        <p14:creationId xmlns:p14="http://schemas.microsoft.com/office/powerpoint/2010/main" val="254832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460F307-8F90-468C-AF8B-0FE010E44F64}"/>
              </a:ext>
            </a:extLst>
          </p:cNvPr>
          <p:cNvSpPr>
            <a:spLocks noGrp="1"/>
          </p:cNvSpPr>
          <p:nvPr>
            <p:ph idx="1"/>
          </p:nvPr>
        </p:nvSpPr>
        <p:spPr>
          <a:xfrm>
            <a:off x="628650" y="2171700"/>
            <a:ext cx="7886700" cy="2514600"/>
          </a:xfrm>
        </p:spPr>
        <p:txBody>
          <a:bodyPr/>
          <a:lstStyle/>
          <a:p>
            <a:pPr marL="0" indent="0">
              <a:buNone/>
            </a:pPr>
            <a:r>
              <a:rPr lang="it-IT" dirty="0"/>
              <a:t>«Chiunque non disponga di risorse sufficienti ha diritto a un adeguato reddito minimo che garantisca una vita dignitosa in tutte le fasi della vita e l’accesso a beni e servizi. Per chi può lavorare, il reddito minimo dovrebbe essere combinato con incentivi alla (re)integrazione nel mercato del lavoro.»</a:t>
            </a:r>
          </a:p>
          <a:p>
            <a:pPr marL="0" indent="0">
              <a:buNone/>
            </a:pPr>
            <a:r>
              <a:rPr lang="it-IT" dirty="0"/>
              <a:t>										</a:t>
            </a:r>
          </a:p>
          <a:p>
            <a:pPr marL="0" indent="0" algn="r">
              <a:buNone/>
            </a:pPr>
            <a:r>
              <a:rPr lang="it-IT" b="1" i="1" dirty="0"/>
              <a:t>Pilastro europeo dei diritti sociali</a:t>
            </a:r>
            <a:r>
              <a:rPr lang="it-IT" dirty="0"/>
              <a:t>, art. 14.</a:t>
            </a:r>
          </a:p>
        </p:txBody>
      </p:sp>
      <p:sp>
        <p:nvSpPr>
          <p:cNvPr id="3" name="Titolo 2">
            <a:extLst>
              <a:ext uri="{FF2B5EF4-FFF2-40B4-BE49-F238E27FC236}">
                <a16:creationId xmlns:a16="http://schemas.microsoft.com/office/drawing/2014/main" id="{630E8DDC-729A-4948-B1ED-0284720A48AD}"/>
              </a:ext>
            </a:extLst>
          </p:cNvPr>
          <p:cNvSpPr>
            <a:spLocks noGrp="1"/>
          </p:cNvSpPr>
          <p:nvPr>
            <p:ph type="ctrTitle" idx="4294967295"/>
          </p:nvPr>
        </p:nvSpPr>
        <p:spPr>
          <a:xfrm>
            <a:off x="1360170" y="335280"/>
            <a:ext cx="6972300" cy="594360"/>
          </a:xfrm>
        </p:spPr>
        <p:txBody>
          <a:bodyPr>
            <a:normAutofit fontScale="90000"/>
          </a:bodyPr>
          <a:lstStyle/>
          <a:p>
            <a:pPr algn="ctr"/>
            <a:r>
              <a:rPr lang="it-IT" dirty="0"/>
              <a:t>Lotta alla povertà in Europa: </a:t>
            </a:r>
            <a:br>
              <a:rPr lang="it-IT" dirty="0"/>
            </a:br>
            <a:r>
              <a:rPr lang="it-IT" dirty="0"/>
              <a:t>Il fondamento del pilastro sociale</a:t>
            </a:r>
          </a:p>
        </p:txBody>
      </p:sp>
      <p:sp>
        <p:nvSpPr>
          <p:cNvPr id="4" name="Segnaposto numero diapositiva 3">
            <a:extLst>
              <a:ext uri="{FF2B5EF4-FFF2-40B4-BE49-F238E27FC236}">
                <a16:creationId xmlns:a16="http://schemas.microsoft.com/office/drawing/2014/main" id="{F7DC96D2-BC8C-4165-9DE0-187C81451211}"/>
              </a:ext>
            </a:extLst>
          </p:cNvPr>
          <p:cNvSpPr>
            <a:spLocks noGrp="1"/>
          </p:cNvSpPr>
          <p:nvPr>
            <p:ph type="sldNum" sz="quarter" idx="12"/>
          </p:nvPr>
        </p:nvSpPr>
        <p:spPr/>
        <p:txBody>
          <a:bodyPr/>
          <a:lstStyle/>
          <a:p>
            <a:fld id="{B6F15528-21DE-4FAA-801E-634DDDAF4B2B}" type="slidenum">
              <a:rPr lang="it-IT" smtClean="0"/>
              <a:t>5</a:t>
            </a:fld>
            <a:endParaRPr lang="it-IT"/>
          </a:p>
        </p:txBody>
      </p:sp>
    </p:spTree>
    <p:extLst>
      <p:ext uri="{BB962C8B-B14F-4D97-AF65-F5344CB8AC3E}">
        <p14:creationId xmlns:p14="http://schemas.microsoft.com/office/powerpoint/2010/main" val="139650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88C053F4-8702-4DED-84D9-30203001E3D4}"/>
              </a:ext>
            </a:extLst>
          </p:cNvPr>
          <p:cNvSpPr>
            <a:spLocks noGrp="1"/>
          </p:cNvSpPr>
          <p:nvPr>
            <p:ph idx="1"/>
          </p:nvPr>
        </p:nvSpPr>
        <p:spPr>
          <a:xfrm>
            <a:off x="990600" y="1447800"/>
            <a:ext cx="7696200" cy="5074920"/>
          </a:xfrm>
        </p:spPr>
        <p:txBody>
          <a:bodyPr>
            <a:normAutofit lnSpcReduction="10000"/>
          </a:bodyPr>
          <a:lstStyle/>
          <a:p>
            <a:r>
              <a:rPr lang="it-IT" b="1" dirty="0"/>
              <a:t>Oskar Lange (1936): James </a:t>
            </a:r>
            <a:r>
              <a:rPr lang="it-IT" b="1" dirty="0" err="1"/>
              <a:t>Meade</a:t>
            </a:r>
            <a:r>
              <a:rPr lang="it-IT" b="1" dirty="0"/>
              <a:t> (1972), </a:t>
            </a:r>
            <a:r>
              <a:rPr lang="it-IT" b="1" dirty="0" err="1"/>
              <a:t>Yunker</a:t>
            </a:r>
            <a:r>
              <a:rPr lang="it-IT" b="1" dirty="0"/>
              <a:t>, 1977: </a:t>
            </a:r>
            <a:r>
              <a:rPr lang="it-IT" b="1" u="sng" dirty="0"/>
              <a:t>dividendo sociale </a:t>
            </a:r>
            <a:r>
              <a:rPr lang="it-IT" dirty="0"/>
              <a:t>da finanziare attraverso il rendimento delle attività produttive di proprietà pubblica </a:t>
            </a:r>
          </a:p>
          <a:p>
            <a:r>
              <a:rPr lang="it-IT" b="1" dirty="0"/>
              <a:t>Hayek  (1944)</a:t>
            </a:r>
            <a:r>
              <a:rPr lang="it-IT" b="1" i="1" dirty="0"/>
              <a:t> </a:t>
            </a:r>
            <a:r>
              <a:rPr lang="it-IT" dirty="0"/>
              <a:t>Non vi è motivo per cui in una società libera lo stato non debba assicurare a tutti la protezione contro la miseria sotto forma di un </a:t>
            </a:r>
            <a:r>
              <a:rPr lang="it-IT" b="1" u="sng" dirty="0"/>
              <a:t>reddito minimo garantito</a:t>
            </a:r>
            <a:r>
              <a:rPr lang="it-IT" dirty="0"/>
              <a:t>.</a:t>
            </a:r>
          </a:p>
          <a:p>
            <a:r>
              <a:rPr lang="it-IT" b="1" dirty="0" err="1"/>
              <a:t>Polanyi</a:t>
            </a:r>
            <a:r>
              <a:rPr lang="it-IT" b="1" dirty="0"/>
              <a:t> (1944) </a:t>
            </a:r>
            <a:r>
              <a:rPr lang="it-IT" b="1" u="sng" dirty="0"/>
              <a:t>Sussidio sociale </a:t>
            </a:r>
            <a:r>
              <a:rPr lang="it-IT" dirty="0"/>
              <a:t>per casa e istruzione</a:t>
            </a:r>
            <a:endParaRPr lang="it-IT" b="1" dirty="0"/>
          </a:p>
          <a:p>
            <a:r>
              <a:rPr lang="it-IT" b="1" dirty="0"/>
              <a:t>Friedman (1992) </a:t>
            </a:r>
            <a:r>
              <a:rPr lang="it-IT" b="1" u="sng" dirty="0"/>
              <a:t>Basic </a:t>
            </a:r>
            <a:r>
              <a:rPr lang="it-IT" b="1" u="sng" dirty="0" err="1"/>
              <a:t>income</a:t>
            </a:r>
            <a:r>
              <a:rPr lang="it-IT" b="1" u="sng" dirty="0"/>
              <a:t> </a:t>
            </a:r>
            <a:r>
              <a:rPr lang="it-IT" dirty="0"/>
              <a:t>(burocrazia, efficienza, eliminare welfare..)</a:t>
            </a:r>
          </a:p>
          <a:p>
            <a:r>
              <a:rPr lang="it-IT" b="1" dirty="0"/>
              <a:t>Martin Luther King (1967)  </a:t>
            </a:r>
            <a:r>
              <a:rPr lang="it-IT" b="1" u="sng" dirty="0"/>
              <a:t>Reddito garantito </a:t>
            </a:r>
            <a:r>
              <a:rPr lang="it-IT" dirty="0"/>
              <a:t>per promuovere giustizia e eguaglianza </a:t>
            </a:r>
            <a:r>
              <a:rPr lang="it-IT" b="1" dirty="0" err="1"/>
              <a:t>Schaff</a:t>
            </a:r>
            <a:r>
              <a:rPr lang="it-IT" b="1" dirty="0"/>
              <a:t>, 2001: </a:t>
            </a:r>
            <a:r>
              <a:rPr lang="it-IT" dirty="0"/>
              <a:t>Reddito da 3 fonti: 1) il reddito salariale, 2) il risparmio -  variabili in base al proprio lavoro, e  3) </a:t>
            </a:r>
            <a:r>
              <a:rPr lang="it-IT" b="1" u="sng" dirty="0"/>
              <a:t>il dividendo sociale, uguale per tutti </a:t>
            </a:r>
            <a:r>
              <a:rPr lang="it-IT" dirty="0"/>
              <a:t>(anche x disoccupati)</a:t>
            </a:r>
          </a:p>
          <a:p>
            <a:r>
              <a:rPr lang="it-IT" b="1" dirty="0"/>
              <a:t>Harry </a:t>
            </a:r>
            <a:r>
              <a:rPr lang="it-IT" b="1" dirty="0" err="1"/>
              <a:t>Shutt</a:t>
            </a:r>
            <a:r>
              <a:rPr lang="it-IT" b="1" dirty="0"/>
              <a:t> (2015) </a:t>
            </a:r>
            <a:r>
              <a:rPr lang="it-IT" dirty="0"/>
              <a:t> </a:t>
            </a:r>
            <a:r>
              <a:rPr lang="it-IT" b="1" u="sng" dirty="0"/>
              <a:t>reddito di base incondizionato </a:t>
            </a:r>
            <a:r>
              <a:rPr lang="it-IT" dirty="0"/>
              <a:t>dopo scuola dell’obbligo che di fatto sostituirebbe tutti gli strumenti di welfare previdenziali e assistenziali</a:t>
            </a:r>
          </a:p>
          <a:p>
            <a:endParaRPr lang="it-IT" dirty="0"/>
          </a:p>
        </p:txBody>
      </p:sp>
      <p:sp>
        <p:nvSpPr>
          <p:cNvPr id="3" name="Titolo 2">
            <a:extLst>
              <a:ext uri="{FF2B5EF4-FFF2-40B4-BE49-F238E27FC236}">
                <a16:creationId xmlns:a16="http://schemas.microsoft.com/office/drawing/2014/main" id="{5FF0AC49-513D-4DB3-A2EC-8FD17FD4BF93}"/>
              </a:ext>
            </a:extLst>
          </p:cNvPr>
          <p:cNvSpPr>
            <a:spLocks noGrp="1"/>
          </p:cNvSpPr>
          <p:nvPr>
            <p:ph type="ctrTitle" idx="4294967295"/>
          </p:nvPr>
        </p:nvSpPr>
        <p:spPr>
          <a:xfrm>
            <a:off x="1360170" y="335280"/>
            <a:ext cx="6972300" cy="594360"/>
          </a:xfrm>
        </p:spPr>
        <p:txBody>
          <a:bodyPr>
            <a:normAutofit fontScale="90000"/>
          </a:bodyPr>
          <a:lstStyle/>
          <a:p>
            <a:pPr algn="ctr"/>
            <a:r>
              <a:rPr lang="it-IT" dirty="0"/>
              <a:t>Fondamenti teorici della lotta alla povertà – La letteratura</a:t>
            </a:r>
          </a:p>
        </p:txBody>
      </p:sp>
      <p:sp>
        <p:nvSpPr>
          <p:cNvPr id="4" name="Segnaposto numero diapositiva 3">
            <a:extLst>
              <a:ext uri="{FF2B5EF4-FFF2-40B4-BE49-F238E27FC236}">
                <a16:creationId xmlns:a16="http://schemas.microsoft.com/office/drawing/2014/main" id="{9582443F-A130-4AF5-A24D-A3224EFD85A5}"/>
              </a:ext>
            </a:extLst>
          </p:cNvPr>
          <p:cNvSpPr>
            <a:spLocks noGrp="1"/>
          </p:cNvSpPr>
          <p:nvPr>
            <p:ph type="sldNum" sz="quarter" idx="12"/>
          </p:nvPr>
        </p:nvSpPr>
        <p:spPr/>
        <p:txBody>
          <a:bodyPr/>
          <a:lstStyle/>
          <a:p>
            <a:fld id="{B6F15528-21DE-4FAA-801E-634DDDAF4B2B}" type="slidenum">
              <a:rPr lang="it-IT" smtClean="0"/>
              <a:t>6</a:t>
            </a:fld>
            <a:endParaRPr lang="it-IT"/>
          </a:p>
        </p:txBody>
      </p:sp>
    </p:spTree>
    <p:extLst>
      <p:ext uri="{BB962C8B-B14F-4D97-AF65-F5344CB8AC3E}">
        <p14:creationId xmlns:p14="http://schemas.microsoft.com/office/powerpoint/2010/main" val="59059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C0BF6E25-768A-4DC7-B045-FFD0D16DC483}"/>
              </a:ext>
            </a:extLst>
          </p:cNvPr>
          <p:cNvSpPr>
            <a:spLocks noGrp="1"/>
          </p:cNvSpPr>
          <p:nvPr>
            <p:ph idx="1"/>
          </p:nvPr>
        </p:nvSpPr>
        <p:spPr/>
        <p:txBody>
          <a:bodyPr/>
          <a:lstStyle/>
          <a:p>
            <a:r>
              <a:rPr lang="it-IT" dirty="0"/>
              <a:t>La crisi iniziata nel 2007-08 ha esacerbato notevolmente le condizioni di vita delle persone, ha contribuito in modo determinate a far aumentare i livelli di povertà, ha impoverito gli esclusi dal mercato del lavoro e i disoccupati che, esauriti i limitati strumenti di sussidi alla disoccupazione, e non avendo trovato ancora occupazione, sono sprofondati in situazioni di indigenza e povertà. </a:t>
            </a:r>
          </a:p>
          <a:p>
            <a:r>
              <a:rPr lang="it-IT" dirty="0"/>
              <a:t>L’argomento è tornato alla ribalta anche perché, attraverso un semplice confronto con quello che succede nel resto dell’Unione Europea (UE) dove esiste quasi dappertutto uno schema di reddito minimo fuorché in Grecia e in Italia, la situazione appare ancora più grave e insostenibile.</a:t>
            </a:r>
          </a:p>
        </p:txBody>
      </p:sp>
      <p:sp>
        <p:nvSpPr>
          <p:cNvPr id="3" name="Titolo 2">
            <a:extLst>
              <a:ext uri="{FF2B5EF4-FFF2-40B4-BE49-F238E27FC236}">
                <a16:creationId xmlns:a16="http://schemas.microsoft.com/office/drawing/2014/main" id="{D5776A65-8302-4E28-AAC6-8A59B3DF79BC}"/>
              </a:ext>
            </a:extLst>
          </p:cNvPr>
          <p:cNvSpPr>
            <a:spLocks noGrp="1"/>
          </p:cNvSpPr>
          <p:nvPr>
            <p:ph type="ctrTitle" idx="4294967295"/>
          </p:nvPr>
        </p:nvSpPr>
        <p:spPr>
          <a:xfrm>
            <a:off x="1360170" y="335280"/>
            <a:ext cx="6972300" cy="594360"/>
          </a:xfrm>
        </p:spPr>
        <p:txBody>
          <a:bodyPr>
            <a:normAutofit fontScale="90000"/>
          </a:bodyPr>
          <a:lstStyle/>
          <a:p>
            <a:pPr algn="ctr"/>
            <a:r>
              <a:rPr lang="it-IT" dirty="0"/>
              <a:t>Le motivazioni economiche per il sostegno alla povertà</a:t>
            </a:r>
          </a:p>
        </p:txBody>
      </p:sp>
      <p:sp>
        <p:nvSpPr>
          <p:cNvPr id="4" name="Segnaposto numero diapositiva 3">
            <a:extLst>
              <a:ext uri="{FF2B5EF4-FFF2-40B4-BE49-F238E27FC236}">
                <a16:creationId xmlns:a16="http://schemas.microsoft.com/office/drawing/2014/main" id="{CD32721B-9CEF-4E2F-A49F-F9098629A4E0}"/>
              </a:ext>
            </a:extLst>
          </p:cNvPr>
          <p:cNvSpPr>
            <a:spLocks noGrp="1"/>
          </p:cNvSpPr>
          <p:nvPr>
            <p:ph type="sldNum" sz="quarter" idx="12"/>
          </p:nvPr>
        </p:nvSpPr>
        <p:spPr/>
        <p:txBody>
          <a:bodyPr/>
          <a:lstStyle/>
          <a:p>
            <a:fld id="{B6F15528-21DE-4FAA-801E-634DDDAF4B2B}" type="slidenum">
              <a:rPr lang="it-IT" smtClean="0"/>
              <a:t>7</a:t>
            </a:fld>
            <a:endParaRPr lang="it-IT"/>
          </a:p>
        </p:txBody>
      </p:sp>
    </p:spTree>
    <p:extLst>
      <p:ext uri="{BB962C8B-B14F-4D97-AF65-F5344CB8AC3E}">
        <p14:creationId xmlns:p14="http://schemas.microsoft.com/office/powerpoint/2010/main" val="69937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EA1745A-577A-4E42-80BB-06E01D8FE4C1}"/>
              </a:ext>
            </a:extLst>
          </p:cNvPr>
          <p:cNvSpPr>
            <a:spLocks noGrp="1"/>
          </p:cNvSpPr>
          <p:nvPr>
            <p:ph type="ctrTitle" idx="4294967295"/>
          </p:nvPr>
        </p:nvSpPr>
        <p:spPr>
          <a:xfrm>
            <a:off x="1360170" y="335280"/>
            <a:ext cx="6972300" cy="594360"/>
          </a:xfrm>
        </p:spPr>
        <p:txBody>
          <a:bodyPr>
            <a:noAutofit/>
          </a:bodyPr>
          <a:lstStyle/>
          <a:p>
            <a:pPr algn="ctr"/>
            <a:r>
              <a:rPr lang="it-IT" sz="2400" dirty="0">
                <a:ln w="3175" cmpd="sng">
                  <a:noFill/>
                </a:ln>
                <a:solidFill>
                  <a:prstClr val="black"/>
                </a:solidFill>
                <a:latin typeface="Corbel" panose="020B0503020204020204"/>
              </a:rPr>
              <a:t>Motivazioni socio-economiche: povertà esplosa durante la crisi (relativa e assoluta).</a:t>
            </a:r>
            <a:endParaRPr lang="it-IT" sz="2000" dirty="0"/>
          </a:p>
        </p:txBody>
      </p:sp>
      <p:pic>
        <p:nvPicPr>
          <p:cNvPr id="4" name="Picture 3">
            <a:extLst>
              <a:ext uri="{FF2B5EF4-FFF2-40B4-BE49-F238E27FC236}">
                <a16:creationId xmlns:a16="http://schemas.microsoft.com/office/drawing/2014/main" id="{BDD84F84-EDE8-4843-84B2-69B1E31BF1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6699" y="2086064"/>
            <a:ext cx="8610599" cy="3886200"/>
          </a:xfrm>
          <a:prstGeom prst="rect">
            <a:avLst/>
          </a:prstGeom>
          <a:noFill/>
          <a:ln w="9525" cmpd="sng">
            <a:solidFill>
              <a:srgbClr val="000000"/>
            </a:solidFill>
            <a:miter lim="800000"/>
            <a:headEnd/>
            <a:tailEnd/>
          </a:ln>
          <a:effectLst/>
        </p:spPr>
      </p:pic>
      <p:sp>
        <p:nvSpPr>
          <p:cNvPr id="6" name="Rettangolo 5">
            <a:extLst>
              <a:ext uri="{FF2B5EF4-FFF2-40B4-BE49-F238E27FC236}">
                <a16:creationId xmlns:a16="http://schemas.microsoft.com/office/drawing/2014/main" id="{865AE42E-4C6C-4E6F-844F-9EE6C51CE41C}"/>
              </a:ext>
            </a:extLst>
          </p:cNvPr>
          <p:cNvSpPr/>
          <p:nvPr/>
        </p:nvSpPr>
        <p:spPr>
          <a:xfrm>
            <a:off x="6934199" y="2506072"/>
            <a:ext cx="2032929" cy="369332"/>
          </a:xfrm>
          <a:prstGeom prst="rect">
            <a:avLst/>
          </a:prstGeom>
        </p:spPr>
        <p:txBody>
          <a:bodyPr wrap="none">
            <a:spAutoFit/>
          </a:bodyPr>
          <a:lstStyle/>
          <a:p>
            <a:pPr defTabSz="457200"/>
            <a:r>
              <a:rPr lang="it-IT" dirty="0">
                <a:solidFill>
                  <a:srgbClr val="FF0000"/>
                </a:solidFill>
                <a:latin typeface="Corbel" panose="020B0503020204020204"/>
              </a:rPr>
              <a:t>1,6 milioni famiglie </a:t>
            </a:r>
          </a:p>
        </p:txBody>
      </p:sp>
      <p:sp>
        <p:nvSpPr>
          <p:cNvPr id="7" name="Rettangolo 6">
            <a:extLst>
              <a:ext uri="{FF2B5EF4-FFF2-40B4-BE49-F238E27FC236}">
                <a16:creationId xmlns:a16="http://schemas.microsoft.com/office/drawing/2014/main" id="{CF92916C-A75D-42B3-AAEE-3A6EB2275199}"/>
              </a:ext>
            </a:extLst>
          </p:cNvPr>
          <p:cNvSpPr/>
          <p:nvPr/>
        </p:nvSpPr>
        <p:spPr>
          <a:xfrm>
            <a:off x="7260763" y="2136740"/>
            <a:ext cx="1410258" cy="369332"/>
          </a:xfrm>
          <a:prstGeom prst="rect">
            <a:avLst/>
          </a:prstGeom>
        </p:spPr>
        <p:txBody>
          <a:bodyPr wrap="none">
            <a:spAutoFit/>
          </a:bodyPr>
          <a:lstStyle/>
          <a:p>
            <a:pPr defTabSz="457200"/>
            <a:r>
              <a:rPr lang="it-IT" dirty="0">
                <a:solidFill>
                  <a:prstClr val="black"/>
                </a:solidFill>
                <a:latin typeface="Corbel" panose="020B0503020204020204"/>
              </a:rPr>
              <a:t>Fonte: ISTAT</a:t>
            </a:r>
          </a:p>
        </p:txBody>
      </p:sp>
      <p:sp>
        <p:nvSpPr>
          <p:cNvPr id="8" name="Segnaposto numero diapositiva 7">
            <a:extLst>
              <a:ext uri="{FF2B5EF4-FFF2-40B4-BE49-F238E27FC236}">
                <a16:creationId xmlns:a16="http://schemas.microsoft.com/office/drawing/2014/main" id="{9B523EA5-5219-4BDB-B513-5FB1F30B6104}"/>
              </a:ext>
            </a:extLst>
          </p:cNvPr>
          <p:cNvSpPr>
            <a:spLocks noGrp="1"/>
          </p:cNvSpPr>
          <p:nvPr>
            <p:ph type="sldNum" sz="quarter" idx="12"/>
          </p:nvPr>
        </p:nvSpPr>
        <p:spPr/>
        <p:txBody>
          <a:bodyPr/>
          <a:lstStyle/>
          <a:p>
            <a:fld id="{B6F15528-21DE-4FAA-801E-634DDDAF4B2B}" type="slidenum">
              <a:rPr lang="it-IT" smtClean="0"/>
              <a:t>8</a:t>
            </a:fld>
            <a:endParaRPr lang="it-IT"/>
          </a:p>
        </p:txBody>
      </p:sp>
    </p:spTree>
    <p:extLst>
      <p:ext uri="{BB962C8B-B14F-4D97-AF65-F5344CB8AC3E}">
        <p14:creationId xmlns:p14="http://schemas.microsoft.com/office/powerpoint/2010/main" val="136433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p:cNvGraphicFramePr>
            <a:graphicFrameLocks noGrp="1"/>
          </p:cNvGraphicFramePr>
          <p:nvPr>
            <p:ph idx="1"/>
            <p:extLst>
              <p:ext uri="{D42A27DB-BD31-4B8C-83A1-F6EECF244321}">
                <p14:modId xmlns:p14="http://schemas.microsoft.com/office/powerpoint/2010/main" val="1869556853"/>
              </p:ext>
            </p:extLst>
          </p:nvPr>
        </p:nvGraphicFramePr>
        <p:xfrm>
          <a:off x="304800" y="1678621"/>
          <a:ext cx="8305801" cy="4681051"/>
        </p:xfrm>
        <a:graphic>
          <a:graphicData uri="http://schemas.openxmlformats.org/drawingml/2006/table">
            <a:tbl>
              <a:tblPr firstRow="1" bandRow="1">
                <a:tableStyleId>{21E4AEA4-8DFA-4A89-87EB-49C32662AFE0}</a:tableStyleId>
              </a:tblPr>
              <a:tblGrid>
                <a:gridCol w="1384300">
                  <a:extLst>
                    <a:ext uri="{9D8B030D-6E8A-4147-A177-3AD203B41FA5}">
                      <a16:colId xmlns:a16="http://schemas.microsoft.com/office/drawing/2014/main" val="20000"/>
                    </a:ext>
                  </a:extLst>
                </a:gridCol>
                <a:gridCol w="1774069">
                  <a:extLst>
                    <a:ext uri="{9D8B030D-6E8A-4147-A177-3AD203B41FA5}">
                      <a16:colId xmlns:a16="http://schemas.microsoft.com/office/drawing/2014/main" val="20001"/>
                    </a:ext>
                  </a:extLst>
                </a:gridCol>
                <a:gridCol w="1286858">
                  <a:extLst>
                    <a:ext uri="{9D8B030D-6E8A-4147-A177-3AD203B41FA5}">
                      <a16:colId xmlns:a16="http://schemas.microsoft.com/office/drawing/2014/main" val="20002"/>
                    </a:ext>
                  </a:extLst>
                </a:gridCol>
                <a:gridCol w="1286858">
                  <a:extLst>
                    <a:ext uri="{9D8B030D-6E8A-4147-A177-3AD203B41FA5}">
                      <a16:colId xmlns:a16="http://schemas.microsoft.com/office/drawing/2014/main" val="20003"/>
                    </a:ext>
                  </a:extLst>
                </a:gridCol>
                <a:gridCol w="1286858">
                  <a:extLst>
                    <a:ext uri="{9D8B030D-6E8A-4147-A177-3AD203B41FA5}">
                      <a16:colId xmlns:a16="http://schemas.microsoft.com/office/drawing/2014/main" val="20004"/>
                    </a:ext>
                  </a:extLst>
                </a:gridCol>
                <a:gridCol w="1286858">
                  <a:extLst>
                    <a:ext uri="{9D8B030D-6E8A-4147-A177-3AD203B41FA5}">
                      <a16:colId xmlns:a16="http://schemas.microsoft.com/office/drawing/2014/main" val="20005"/>
                    </a:ext>
                  </a:extLst>
                </a:gridCol>
              </a:tblGrid>
              <a:tr h="754212">
                <a:tc>
                  <a:txBody>
                    <a:bodyPr/>
                    <a:lstStyle/>
                    <a:p>
                      <a:pPr algn="ctr" fontAlgn="ctr"/>
                      <a:r>
                        <a:rPr lang="it-IT" sz="1900" u="none" strike="noStrike" kern="1200" dirty="0">
                          <a:solidFill>
                            <a:schemeClr val="tx1"/>
                          </a:solidFill>
                          <a:effectLst/>
                        </a:rPr>
                        <a:t>Norma</a:t>
                      </a:r>
                      <a:endParaRPr lang="it-IT" sz="1900" b="1" u="none" strike="noStrike" kern="1200" dirty="0">
                        <a:solidFill>
                          <a:schemeClr val="tx1"/>
                        </a:solidFill>
                        <a:effectLst/>
                        <a:latin typeface="+mn-lt"/>
                        <a:ea typeface="+mn-ea"/>
                        <a:cs typeface="+mn-cs"/>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900" u="none" strike="noStrike" dirty="0">
                          <a:solidFill>
                            <a:schemeClr val="tx1"/>
                          </a:solidFill>
                          <a:effectLst/>
                        </a:rPr>
                        <a:t>Prestazione</a:t>
                      </a:r>
                      <a:endParaRPr lang="it-IT" sz="1900" b="1" i="0" u="none" strike="noStrike" dirty="0">
                        <a:solidFill>
                          <a:schemeClr val="tx1"/>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900" u="none" strike="noStrike" dirty="0">
                          <a:solidFill>
                            <a:schemeClr val="tx1"/>
                          </a:solidFill>
                          <a:effectLst/>
                        </a:rPr>
                        <a:t>Anno 2019</a:t>
                      </a:r>
                      <a:endParaRPr lang="it-IT" sz="1900" b="1" i="0" u="none" strike="noStrike" dirty="0">
                        <a:solidFill>
                          <a:schemeClr val="tx1"/>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900" u="none" strike="noStrike" dirty="0">
                          <a:solidFill>
                            <a:schemeClr val="tx1"/>
                          </a:solidFill>
                          <a:effectLst/>
                        </a:rPr>
                        <a:t>Anno 2020</a:t>
                      </a:r>
                      <a:endParaRPr lang="it-IT" sz="1900" b="1" i="0" u="none" strike="noStrike" dirty="0">
                        <a:solidFill>
                          <a:schemeClr val="tx1"/>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900" u="none" strike="noStrike" dirty="0">
                          <a:solidFill>
                            <a:schemeClr val="tx1"/>
                          </a:solidFill>
                          <a:effectLst/>
                        </a:rPr>
                        <a:t>Anno 2021</a:t>
                      </a:r>
                      <a:endParaRPr lang="it-IT" sz="1900" b="1" i="0" u="none" strike="noStrike" dirty="0">
                        <a:solidFill>
                          <a:schemeClr val="tx1"/>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it-IT" sz="1900" u="none" strike="noStrike" dirty="0">
                          <a:solidFill>
                            <a:schemeClr val="tx1"/>
                          </a:solidFill>
                          <a:effectLst/>
                        </a:rPr>
                        <a:t>dall‘Anno 2022</a:t>
                      </a:r>
                      <a:endParaRPr lang="it-IT" sz="1900" b="1" i="0" u="none" strike="noStrike" dirty="0">
                        <a:solidFill>
                          <a:schemeClr val="tx1"/>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381066">
                <a:tc rowSpan="4">
                  <a:txBody>
                    <a:bodyPr/>
                    <a:lstStyle/>
                    <a:p>
                      <a:pPr algn="ctr" fontAlgn="ctr"/>
                      <a:r>
                        <a:rPr lang="it-IT" sz="1900" b="0" u="none" strike="noStrike" dirty="0">
                          <a:effectLst/>
                        </a:rPr>
                        <a:t>DL 4 /2019</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it-IT" sz="1900" b="0" u="none" strike="noStrike" dirty="0" err="1">
                          <a:effectLst/>
                        </a:rPr>
                        <a:t>ReI</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r" fontAlgn="b"/>
                      <a:r>
                        <a:rPr lang="it-IT" sz="1900" b="0" i="0" u="none" strike="noStrike" dirty="0">
                          <a:solidFill>
                            <a:srgbClr val="000000"/>
                          </a:solidFill>
                          <a:effectLst/>
                          <a:latin typeface="+mn-lt"/>
                        </a:rPr>
                        <a:t>5.894,0</a:t>
                      </a: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r" fontAlgn="ctr"/>
                      <a:r>
                        <a:rPr lang="it-IT" sz="1900" b="0" u="none" strike="noStrike" dirty="0">
                          <a:effectLst/>
                        </a:rPr>
                        <a:t>         7.131,0 </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r" fontAlgn="ctr"/>
                      <a:r>
                        <a:rPr lang="it-IT" sz="1900" b="0" u="none" strike="noStrike" dirty="0">
                          <a:effectLst/>
                        </a:rPr>
                        <a:t>       7.355,0 </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r" fontAlgn="ctr"/>
                      <a:r>
                        <a:rPr lang="it-IT" sz="1900" b="0" u="none" strike="noStrike" dirty="0">
                          <a:effectLst/>
                        </a:rPr>
                        <a:t>        7.210,0 </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81066">
                <a:tc vMerge="1">
                  <a:txBody>
                    <a:bodyPr/>
                    <a:lstStyle/>
                    <a:p>
                      <a:endParaRPr lang="it-IT"/>
                    </a:p>
                  </a:txBody>
                  <a:tcPr/>
                </a:tc>
                <a:tc>
                  <a:txBody>
                    <a:bodyPr/>
                    <a:lstStyle/>
                    <a:p>
                      <a:pPr algn="l" fontAlgn="b"/>
                      <a:r>
                        <a:rPr lang="it-IT" sz="1900" b="0" u="none" strike="noStrike" dirty="0">
                          <a:effectLst/>
                        </a:rPr>
                        <a:t>RdC</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r" fontAlgn="b"/>
                      <a:endParaRPr lang="it-IT" sz="1400" b="0" i="0" u="none" strike="noStrike" dirty="0">
                        <a:solidFill>
                          <a:srgbClr val="000000"/>
                        </a:solidFill>
                        <a:effectLst/>
                        <a:latin typeface="+mn-lt"/>
                      </a:endParaRPr>
                    </a:p>
                  </a:txBody>
                  <a:tcPr marL="8194" marR="8194" marT="8194"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2"/>
                  </a:ext>
                </a:extLst>
              </a:tr>
              <a:tr h="381066">
                <a:tc vMerge="1">
                  <a:txBody>
                    <a:bodyPr/>
                    <a:lstStyle/>
                    <a:p>
                      <a:endParaRPr lang="it-IT"/>
                    </a:p>
                  </a:txBody>
                  <a:tcPr/>
                </a:tc>
                <a:tc>
                  <a:txBody>
                    <a:bodyPr/>
                    <a:lstStyle/>
                    <a:p>
                      <a:pPr algn="l" fontAlgn="b"/>
                      <a:r>
                        <a:rPr lang="it-IT" sz="1900" b="0" u="none" strike="noStrike" dirty="0">
                          <a:effectLst/>
                        </a:rPr>
                        <a:t>PdC</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r" fontAlgn="b"/>
                      <a:endParaRPr lang="it-IT" sz="1400" b="0" i="0" u="none" strike="noStrike" dirty="0">
                        <a:solidFill>
                          <a:srgbClr val="000000"/>
                        </a:solidFill>
                        <a:effectLst/>
                        <a:latin typeface="+mn-lt"/>
                      </a:endParaRPr>
                    </a:p>
                  </a:txBody>
                  <a:tcPr marL="8194" marR="8194" marT="8194"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3"/>
                  </a:ext>
                </a:extLst>
              </a:tr>
              <a:tr h="1127357">
                <a:tc vMerge="1">
                  <a:txBody>
                    <a:bodyPr/>
                    <a:lstStyle/>
                    <a:p>
                      <a:endParaRPr lang="it-IT"/>
                    </a:p>
                  </a:txBody>
                  <a:tcPr/>
                </a:tc>
                <a:tc>
                  <a:txBody>
                    <a:bodyPr/>
                    <a:lstStyle/>
                    <a:p>
                      <a:pPr algn="l" fontAlgn="b"/>
                      <a:r>
                        <a:rPr lang="it-IT" sz="1900" b="0" u="none" strike="noStrike" dirty="0">
                          <a:effectLst/>
                        </a:rPr>
                        <a:t>Incentivi assunzioni RdC</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r" fontAlgn="b"/>
                      <a:endParaRPr lang="it-IT" sz="1400" b="0" i="0" u="none" strike="noStrike" dirty="0">
                        <a:solidFill>
                          <a:srgbClr val="000000"/>
                        </a:solidFill>
                        <a:effectLst/>
                        <a:latin typeface="+mn-lt"/>
                      </a:endParaRPr>
                    </a:p>
                  </a:txBody>
                  <a:tcPr marL="8194" marR="8194" marT="8194"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4"/>
                  </a:ext>
                </a:extLst>
              </a:tr>
              <a:tr h="381066">
                <a:tc rowSpan="4">
                  <a:txBody>
                    <a:bodyPr/>
                    <a:lstStyle/>
                    <a:p>
                      <a:pPr algn="ctr" fontAlgn="ctr"/>
                      <a:r>
                        <a:rPr lang="it-IT" sz="1900" b="0" u="none" strike="noStrike" dirty="0">
                          <a:effectLst/>
                        </a:rPr>
                        <a:t>Conversione in</a:t>
                      </a:r>
                      <a:br>
                        <a:rPr lang="it-IT" sz="1900" b="0" u="none" strike="noStrike" dirty="0">
                          <a:effectLst/>
                        </a:rPr>
                      </a:br>
                      <a:r>
                        <a:rPr lang="it-IT" sz="1900" b="0" u="none" strike="noStrike" dirty="0">
                          <a:effectLst/>
                        </a:rPr>
                        <a:t>L. 26/2019 art. 12</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it-IT" sz="1900" b="0" u="none" strike="noStrike" dirty="0" err="1">
                          <a:effectLst/>
                        </a:rPr>
                        <a:t>ReI</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r" fontAlgn="ctr"/>
                      <a:r>
                        <a:rPr lang="it-IT" sz="1900" b="0" u="none" strike="noStrike" dirty="0">
                          <a:effectLst/>
                        </a:rPr>
                        <a:t>          5.906,8 </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r" fontAlgn="ctr"/>
                      <a:r>
                        <a:rPr lang="it-IT" sz="1900" b="0" u="none" strike="noStrike" dirty="0">
                          <a:effectLst/>
                        </a:rPr>
                        <a:t>         7.166,9 </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r" fontAlgn="ctr"/>
                      <a:r>
                        <a:rPr lang="it-IT" sz="1900" b="0" u="none" strike="noStrike" dirty="0">
                          <a:effectLst/>
                        </a:rPr>
                        <a:t>       7.391,0 </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r" fontAlgn="ctr"/>
                      <a:r>
                        <a:rPr lang="it-IT" sz="1900" b="0" u="none" strike="noStrike" dirty="0">
                          <a:effectLst/>
                        </a:rPr>
                        <a:t>        7.245,9 </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381066">
                <a:tc vMerge="1">
                  <a:txBody>
                    <a:bodyPr/>
                    <a:lstStyle/>
                    <a:p>
                      <a:endParaRPr lang="it-IT"/>
                    </a:p>
                  </a:txBody>
                  <a:tcPr/>
                </a:tc>
                <a:tc>
                  <a:txBody>
                    <a:bodyPr/>
                    <a:lstStyle/>
                    <a:p>
                      <a:pPr algn="l" fontAlgn="b"/>
                      <a:r>
                        <a:rPr lang="it-IT" sz="1900" b="0" u="none" strike="noStrike" dirty="0">
                          <a:effectLst/>
                        </a:rPr>
                        <a:t>RdC</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6"/>
                  </a:ext>
                </a:extLst>
              </a:tr>
              <a:tr h="308886">
                <a:tc vMerge="1">
                  <a:txBody>
                    <a:bodyPr/>
                    <a:lstStyle/>
                    <a:p>
                      <a:endParaRPr lang="it-IT"/>
                    </a:p>
                  </a:txBody>
                  <a:tcPr/>
                </a:tc>
                <a:tc>
                  <a:txBody>
                    <a:bodyPr/>
                    <a:lstStyle/>
                    <a:p>
                      <a:pPr algn="l" fontAlgn="b"/>
                      <a:r>
                        <a:rPr lang="it-IT" sz="1900" u="none" strike="noStrike" dirty="0" err="1">
                          <a:effectLst/>
                        </a:rPr>
                        <a:t>PdC</a:t>
                      </a:r>
                      <a:endParaRPr lang="it-IT" sz="1900" b="0" i="0" u="none" strike="noStrike" dirty="0">
                        <a:solidFill>
                          <a:srgbClr val="000000"/>
                        </a:solidFill>
                        <a:effectLst/>
                        <a:latin typeface="+mn-lt"/>
                      </a:endParaRPr>
                    </a:p>
                  </a:txBody>
                  <a:tcPr marL="6146" marR="6146" marT="6146"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7"/>
                  </a:ext>
                </a:extLst>
              </a:tr>
              <a:tr h="429485">
                <a:tc vMerge="1">
                  <a:txBody>
                    <a:bodyPr/>
                    <a:lstStyle/>
                    <a:p>
                      <a:endParaRPr lang="it-IT"/>
                    </a:p>
                  </a:txBody>
                  <a:tcPr/>
                </a:tc>
                <a:tc>
                  <a:txBody>
                    <a:bodyPr/>
                    <a:lstStyle/>
                    <a:p>
                      <a:pPr algn="l" fontAlgn="b"/>
                      <a:r>
                        <a:rPr lang="it-IT" sz="1900" u="none" strike="noStrike" dirty="0">
                          <a:effectLst/>
                        </a:rPr>
                        <a:t>Incentivi assunzioni RdC</a:t>
                      </a:r>
                      <a:endParaRPr lang="it-IT" sz="1900" b="0" i="0" u="none" strike="noStrike" dirty="0">
                        <a:solidFill>
                          <a:srgbClr val="000000"/>
                        </a:solidFill>
                        <a:effectLst/>
                        <a:latin typeface="+mn-lt"/>
                      </a:endParaRPr>
                    </a:p>
                  </a:txBody>
                  <a:tcPr marL="6146" marR="6146" marT="6146" marB="0" anchor="ct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8"/>
                  </a:ext>
                </a:extLst>
              </a:tr>
            </a:tbl>
          </a:graphicData>
        </a:graphic>
      </p:graphicFrame>
      <p:sp>
        <p:nvSpPr>
          <p:cNvPr id="5" name="Segnaposto numero diapositiva 4"/>
          <p:cNvSpPr>
            <a:spLocks noGrp="1"/>
          </p:cNvSpPr>
          <p:nvPr>
            <p:ph type="sldNum" sz="quarter" idx="12"/>
          </p:nvPr>
        </p:nvSpPr>
        <p:spPr/>
        <p:txBody>
          <a:bodyPr/>
          <a:lstStyle/>
          <a:p>
            <a:fld id="{10AFF00E-9DC3-7240-8851-04147A744FC9}" type="slidenum">
              <a:rPr lang="it-IT" smtClean="0"/>
              <a:pPr/>
              <a:t>9</a:t>
            </a:fld>
            <a:endParaRPr lang="it-IT"/>
          </a:p>
        </p:txBody>
      </p:sp>
      <p:sp>
        <p:nvSpPr>
          <p:cNvPr id="8" name="Titolo 1">
            <a:extLst>
              <a:ext uri="{FF2B5EF4-FFF2-40B4-BE49-F238E27FC236}">
                <a16:creationId xmlns:a16="http://schemas.microsoft.com/office/drawing/2014/main" id="{8066AFC7-812E-F04F-BC99-BAEFB4560D70}"/>
              </a:ext>
            </a:extLst>
          </p:cNvPr>
          <p:cNvSpPr>
            <a:spLocks noGrp="1"/>
          </p:cNvSpPr>
          <p:nvPr>
            <p:ph type="ctrTitle" idx="4294967295"/>
          </p:nvPr>
        </p:nvSpPr>
        <p:spPr>
          <a:xfrm>
            <a:off x="1360170" y="1108710"/>
            <a:ext cx="6972300" cy="445770"/>
          </a:xfrm>
        </p:spPr>
        <p:txBody>
          <a:bodyPr>
            <a:normAutofit/>
          </a:bodyPr>
          <a:lstStyle/>
          <a:p>
            <a:r>
              <a:rPr lang="it-IT" sz="2100" b="1" dirty="0" err="1">
                <a:solidFill>
                  <a:schemeClr val="tx1">
                    <a:lumMod val="85000"/>
                    <a:lumOff val="15000"/>
                  </a:schemeClr>
                </a:solidFill>
              </a:rPr>
              <a:t>RdC</a:t>
            </a:r>
            <a:r>
              <a:rPr lang="it-IT" sz="2100" b="1" dirty="0">
                <a:solidFill>
                  <a:schemeClr val="tx1">
                    <a:lumMod val="85000"/>
                    <a:lumOff val="15000"/>
                  </a:schemeClr>
                </a:solidFill>
              </a:rPr>
              <a:t>/</a:t>
            </a:r>
            <a:r>
              <a:rPr lang="it-IT" sz="2100" b="1" dirty="0" err="1">
                <a:solidFill>
                  <a:schemeClr val="tx1">
                    <a:lumMod val="85000"/>
                    <a:lumOff val="15000"/>
                  </a:schemeClr>
                </a:solidFill>
              </a:rPr>
              <a:t>PdC</a:t>
            </a:r>
            <a:r>
              <a:rPr lang="it-IT" sz="2100" b="1" dirty="0">
                <a:solidFill>
                  <a:schemeClr val="tx1">
                    <a:lumMod val="85000"/>
                    <a:lumOff val="15000"/>
                  </a:schemeClr>
                </a:solidFill>
              </a:rPr>
              <a:t> – I limiti di spesa</a:t>
            </a:r>
            <a:endParaRPr lang="it-IT" sz="2100" b="1" dirty="0"/>
          </a:p>
        </p:txBody>
      </p:sp>
    </p:spTree>
    <p:extLst>
      <p:ext uri="{BB962C8B-B14F-4D97-AF65-F5344CB8AC3E}">
        <p14:creationId xmlns:p14="http://schemas.microsoft.com/office/powerpoint/2010/main" val="1023890618"/>
      </p:ext>
    </p:extLst>
  </p:cSld>
  <p:clrMapOvr>
    <a:masterClrMapping/>
  </p:clrMapOvr>
</p:sld>
</file>

<file path=ppt/theme/theme1.xml><?xml version="1.0" encoding="utf-8"?>
<a:theme xmlns:a="http://schemas.openxmlformats.org/drawingml/2006/main" name="inps">
  <a:themeElements>
    <a:clrScheme name="inps 1">
      <a:dk1>
        <a:srgbClr val="000000"/>
      </a:dk1>
      <a:lt1>
        <a:srgbClr val="FFFFFF"/>
      </a:lt1>
      <a:dk2>
        <a:srgbClr val="6D6D6D"/>
      </a:dk2>
      <a:lt2>
        <a:srgbClr val="E7E6E6"/>
      </a:lt2>
      <a:accent1>
        <a:srgbClr val="007DB3"/>
      </a:accent1>
      <a:accent2>
        <a:srgbClr val="41AAD7"/>
      </a:accent2>
      <a:accent3>
        <a:srgbClr val="E5CE23"/>
      </a:accent3>
      <a:accent4>
        <a:srgbClr val="65DDE0"/>
      </a:accent4>
      <a:accent5>
        <a:srgbClr val="FF6D26"/>
      </a:accent5>
      <a:accent6>
        <a:srgbClr val="9E0051"/>
      </a:accent6>
      <a:hlink>
        <a:srgbClr val="0090C0"/>
      </a:hlink>
      <a:folHlink>
        <a:srgbClr val="59595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ps" id="{0974964E-B350-4684-AE90-640FDF2C1112}" vid="{76EF3600-28C0-417E-A0BC-8208B67E126B}"/>
    </a:ext>
  </a:extLst>
</a:theme>
</file>

<file path=ppt/theme/theme2.xml><?xml version="1.0" encoding="utf-8"?>
<a:theme xmlns:a="http://schemas.openxmlformats.org/drawingml/2006/main" name="Tema di Office">
  <a:themeElements>
    <a:clrScheme name="inps 1">
      <a:dk1>
        <a:srgbClr val="000000"/>
      </a:dk1>
      <a:lt1>
        <a:srgbClr val="FFFFFF"/>
      </a:lt1>
      <a:dk2>
        <a:srgbClr val="6D6D6D"/>
      </a:dk2>
      <a:lt2>
        <a:srgbClr val="E7E6E6"/>
      </a:lt2>
      <a:accent1>
        <a:srgbClr val="007DB3"/>
      </a:accent1>
      <a:accent2>
        <a:srgbClr val="41AAD7"/>
      </a:accent2>
      <a:accent3>
        <a:srgbClr val="E5CE23"/>
      </a:accent3>
      <a:accent4>
        <a:srgbClr val="65DDE0"/>
      </a:accent4>
      <a:accent5>
        <a:srgbClr val="FF6D26"/>
      </a:accent5>
      <a:accent6>
        <a:srgbClr val="9E0051"/>
      </a:accent6>
      <a:hlink>
        <a:srgbClr val="0090C0"/>
      </a:hlink>
      <a:folHlink>
        <a:srgbClr val="59595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potx" id="{80DC5DC9-088E-44E2-ADC4-A5A3090FC596}" vid="{EB44DEA0-35E3-4153-946C-94B964E56632}"/>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D52A200E1F7B34DA2940EFA0C9D0B3C" ma:contentTypeVersion="9" ma:contentTypeDescription="Creare un nuovo documento." ma:contentTypeScope="" ma:versionID="3ad726901ad237274f64bb74b3d14f23">
  <xsd:schema xmlns:xsd="http://www.w3.org/2001/XMLSchema" xmlns:xs="http://www.w3.org/2001/XMLSchema" xmlns:p="http://schemas.microsoft.com/office/2006/metadata/properties" xmlns:ns3="ad0a39f5-3dae-41a2-8f72-cde1169a59da" xmlns:ns4="f2ece370-0c07-47c4-9b6d-23ea054b6b06" targetNamespace="http://schemas.microsoft.com/office/2006/metadata/properties" ma:root="true" ma:fieldsID="f09e91112c6765fb8f9bd48eb06a38ad" ns3:_="" ns4:_="">
    <xsd:import namespace="ad0a39f5-3dae-41a2-8f72-cde1169a59da"/>
    <xsd:import namespace="f2ece370-0c07-47c4-9b6d-23ea054b6b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a39f5-3dae-41a2-8f72-cde1169a5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ece370-0c07-47c4-9b6d-23ea054b6b06" elementFormDefault="qualified">
    <xsd:import namespace="http://schemas.microsoft.com/office/2006/documentManagement/types"/>
    <xsd:import namespace="http://schemas.microsoft.com/office/infopath/2007/PartnerControls"/>
    <xsd:element name="SharedWithUsers" ma:index="1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Condiviso con dettagli" ma:internalName="SharedWithDetails" ma:readOnly="true">
      <xsd:simpleType>
        <xsd:restriction base="dms:Note">
          <xsd:maxLength value="255"/>
        </xsd:restriction>
      </xsd:simpleType>
    </xsd:element>
    <xsd:element name="SharingHintHash" ma:index="15"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FB61CD-379F-4E1B-88F5-9DE72BFB4197}">
  <ds:schemaRefs>
    <ds:schemaRef ds:uri="http://schemas.microsoft.com/sharepoint/v3/contenttype/forms"/>
  </ds:schemaRefs>
</ds:datastoreItem>
</file>

<file path=customXml/itemProps2.xml><?xml version="1.0" encoding="utf-8"?>
<ds:datastoreItem xmlns:ds="http://schemas.openxmlformats.org/officeDocument/2006/customXml" ds:itemID="{910A4023-8FBB-436D-A4E5-409E7C605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a39f5-3dae-41a2-8f72-cde1169a59da"/>
    <ds:schemaRef ds:uri="f2ece370-0c07-47c4-9b6d-23ea054b6b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72530F-2EB0-4BBD-8A12-7285392FEAF6}">
  <ds:schemaRefs>
    <ds:schemaRef ds:uri="http://purl.org/dc/dcmityp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ad0a39f5-3dae-41a2-8f72-cde1169a59da"/>
    <ds:schemaRef ds:uri="http://schemas.openxmlformats.org/package/2006/metadata/core-properties"/>
    <ds:schemaRef ds:uri="f2ece370-0c07-47c4-9b6d-23ea054b6b0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inps</Template>
  <TotalTime>4666</TotalTime>
  <Words>2812</Words>
  <Application>Microsoft Office PowerPoint</Application>
  <PresentationFormat>Presentazione su schermo (4:3)</PresentationFormat>
  <Paragraphs>340</Paragraphs>
  <Slides>31</Slides>
  <Notes>3</Notes>
  <HiddenSlides>7</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31</vt:i4>
      </vt:variant>
    </vt:vector>
  </HeadingPairs>
  <TitlesOfParts>
    <vt:vector size="40" baseType="lpstr">
      <vt:lpstr>Arial</vt:lpstr>
      <vt:lpstr>Calibri</vt:lpstr>
      <vt:lpstr>Calibri Light</vt:lpstr>
      <vt:lpstr>Corbel</vt:lpstr>
      <vt:lpstr>Times New Roman</vt:lpstr>
      <vt:lpstr>Titillium</vt:lpstr>
      <vt:lpstr>Verdana</vt:lpstr>
      <vt:lpstr>inps</vt:lpstr>
      <vt:lpstr>Tema di Office</vt:lpstr>
      <vt:lpstr>La lotta alla Povertà:  Il reddito di cittadinanza  Pasquale Tridico</vt:lpstr>
      <vt:lpstr>I fondamenti giuridici degli strumenti di lotta alla povertà</vt:lpstr>
      <vt:lpstr>Fondamenti economico-sociali: Amartya Sen</vt:lpstr>
      <vt:lpstr>Fondamenti etico-morali (ed economici…)</vt:lpstr>
      <vt:lpstr>Lotta alla povertà in Europa:  Il fondamento del pilastro sociale</vt:lpstr>
      <vt:lpstr>Fondamenti teorici della lotta alla povertà – La letteratura</vt:lpstr>
      <vt:lpstr>Le motivazioni economiche per il sostegno alla povertà</vt:lpstr>
      <vt:lpstr>Motivazioni socio-economiche: povertà esplosa durante la crisi (relativa e assoluta).</vt:lpstr>
      <vt:lpstr>RdC/PdC – I limiti di spesa</vt:lpstr>
      <vt:lpstr>INPS – Previsione nuclei beneficiari  come da RT</vt:lpstr>
      <vt:lpstr>La misura</vt:lpstr>
      <vt:lpstr>RdC/PdC – I requisiti poveri senza patrimonio</vt:lpstr>
      <vt:lpstr>RdC/PdC – Il beneficio</vt:lpstr>
      <vt:lpstr>Le domande pervenute</vt:lpstr>
      <vt:lpstr>Le domande pervenute</vt:lpstr>
      <vt:lpstr>Le domande accolte</vt:lpstr>
      <vt:lpstr>Le domande accolte</vt:lpstr>
      <vt:lpstr>Le domande accolte</vt:lpstr>
      <vt:lpstr>Gli importi erogati</vt:lpstr>
      <vt:lpstr>Distribuzione mensile delle prestazioni erogate</vt:lpstr>
      <vt:lpstr>Caratteristiche dei nuclei familiari – Presenza di minori</vt:lpstr>
      <vt:lpstr>Caratteristiche dei nuclei familiari – Presenza di disabili</vt:lpstr>
      <vt:lpstr>Nuclei percettori di RdC/PdC al netto dei decaduti dal diritto per classi di importo percepito e numero componenti il nucleo</vt:lpstr>
      <vt:lpstr>Confronto ReI-PdC/RdC – nuclei beneficiari</vt:lpstr>
      <vt:lpstr>Confronto ReI-PdC/RdC – importi medi mensili</vt:lpstr>
      <vt:lpstr>RdC/PdC – Tasso di inclusione vs Tasso di povertà relativa</vt:lpstr>
      <vt:lpstr>RdC/PdC – Tasso di inclusione vs Tasso di disoccupazione</vt:lpstr>
      <vt:lpstr>Incidenza sistema tax benefit con ReI o RdC</vt:lpstr>
      <vt:lpstr>Incidenza sistema tax benefit con  RdC 2019</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 PPT LOREM IPSUM SIT DOLOR Sottotitolo presentazione ppt lorem ipsum sit</dc:title>
  <dc:creator>Lang Tiziana</dc:creator>
  <cp:lastModifiedBy>Tridico Pasquale</cp:lastModifiedBy>
  <cp:revision>527</cp:revision>
  <dcterms:created xsi:type="dcterms:W3CDTF">2016-10-26T12:45:02Z</dcterms:created>
  <dcterms:modified xsi:type="dcterms:W3CDTF">2019-12-20T09:42:37Z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2016-10-26T00:00:00Z</vt:filetime>
  </property>
  <property fmtid="{D5CDD505-2E9C-101B-9397-08002B2CF9AE}" pid="3" name="Creator">
    <vt:lpwstr>Adobe InDesign CC 2015 (Macintosh)</vt:lpwstr>
  </property>
  <property fmtid="{D5CDD505-2E9C-101B-9397-08002B2CF9AE}" pid="4" name="LastSaved">
    <vt:filetime>2016-10-26T00:00:00Z</vt:filetime>
  </property>
  <property fmtid="{D5CDD505-2E9C-101B-9397-08002B2CF9AE}" pid="5" name="ContentTypeId">
    <vt:lpwstr>0x0101007D52A200E1F7B34DA2940EFA0C9D0B3C</vt:lpwstr>
  </property>
</Properties>
</file>